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4"/>
  </p:sldMasterIdLst>
  <p:notesMasterIdLst>
    <p:notesMasterId r:id="rId66"/>
  </p:notesMasterIdLst>
  <p:sldIdLst>
    <p:sldId id="2147480400" r:id="rId5"/>
    <p:sldId id="2147481218" r:id="rId6"/>
    <p:sldId id="2147481486" r:id="rId7"/>
    <p:sldId id="2147481203" r:id="rId8"/>
    <p:sldId id="2147481195" r:id="rId9"/>
    <p:sldId id="2147481196" r:id="rId10"/>
    <p:sldId id="2147480426" r:id="rId11"/>
    <p:sldId id="2147481593" r:id="rId12"/>
    <p:sldId id="2147481474" r:id="rId13"/>
    <p:sldId id="2147481628" r:id="rId14"/>
    <p:sldId id="2147481476" r:id="rId15"/>
    <p:sldId id="2147481477" r:id="rId16"/>
    <p:sldId id="2147481614" r:id="rId17"/>
    <p:sldId id="2147481615" r:id="rId18"/>
    <p:sldId id="2145705813" r:id="rId19"/>
    <p:sldId id="2147481481" r:id="rId20"/>
    <p:sldId id="2147481627" r:id="rId21"/>
    <p:sldId id="2147481618" r:id="rId22"/>
    <p:sldId id="2147481620" r:id="rId23"/>
    <p:sldId id="2147481626" r:id="rId24"/>
    <p:sldId id="2147481625" r:id="rId25"/>
    <p:sldId id="2147480964" r:id="rId26"/>
    <p:sldId id="2145706043" r:id="rId27"/>
    <p:sldId id="2147481466" r:id="rId28"/>
    <p:sldId id="2147481467" r:id="rId29"/>
    <p:sldId id="2145706078" r:id="rId30"/>
    <p:sldId id="2145706218" r:id="rId31"/>
    <p:sldId id="2145706219" r:id="rId32"/>
    <p:sldId id="2145706411" r:id="rId33"/>
    <p:sldId id="2145706250" r:id="rId34"/>
    <p:sldId id="2147481594" r:id="rId35"/>
    <p:sldId id="2145706251" r:id="rId36"/>
    <p:sldId id="2147481598" r:id="rId37"/>
    <p:sldId id="2147481599" r:id="rId38"/>
    <p:sldId id="2147480546" r:id="rId39"/>
    <p:sldId id="2147481601" r:id="rId40"/>
    <p:sldId id="2147481602" r:id="rId41"/>
    <p:sldId id="2147481595" r:id="rId42"/>
    <p:sldId id="2145706348" r:id="rId43"/>
    <p:sldId id="2145706129" r:id="rId44"/>
    <p:sldId id="2147481596" r:id="rId45"/>
    <p:sldId id="2147481597" r:id="rId46"/>
    <p:sldId id="2147481603" r:id="rId47"/>
    <p:sldId id="2147481604" r:id="rId48"/>
    <p:sldId id="2147481608" r:id="rId49"/>
    <p:sldId id="2147481606" r:id="rId50"/>
    <p:sldId id="2147481607" r:id="rId51"/>
    <p:sldId id="2147481609" r:id="rId52"/>
    <p:sldId id="2147481610" r:id="rId53"/>
    <p:sldId id="2147481394" r:id="rId54"/>
    <p:sldId id="2147481612" r:id="rId55"/>
    <p:sldId id="2147481613" r:id="rId56"/>
    <p:sldId id="2147481485" r:id="rId57"/>
    <p:sldId id="2147481451" r:id="rId58"/>
    <p:sldId id="2147481460" r:id="rId59"/>
    <p:sldId id="2147481442" r:id="rId60"/>
    <p:sldId id="2147481524" r:id="rId61"/>
    <p:sldId id="2145705809" r:id="rId62"/>
    <p:sldId id="2147481443" r:id="rId63"/>
    <p:sldId id="2147481444" r:id="rId64"/>
    <p:sldId id="214570582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ccueil, objectifs d’apprentissage et brise-glace" id="{CDF9D438-C8EA-8A42-9B34-E1EBE66B2E84}">
          <p14:sldIdLst>
            <p14:sldId id="2147480400"/>
            <p14:sldId id="2147481218"/>
            <p14:sldId id="2147481486"/>
            <p14:sldId id="2147481203"/>
            <p14:sldId id="2147481195"/>
            <p14:sldId id="2147481196"/>
            <p14:sldId id="2147480426"/>
            <p14:sldId id="2147481593"/>
            <p14:sldId id="2147481474"/>
            <p14:sldId id="2147481628"/>
          </p14:sldIdLst>
        </p14:section>
        <p14:section name="Faisons le point" id="{07DA9C2B-3979-B345-BF27-B27A501284CA}">
          <p14:sldIdLst>
            <p14:sldId id="2147481476"/>
            <p14:sldId id="2147481477"/>
          </p14:sldIdLst>
        </p14:section>
        <p14:section name="Récapitulatif de l’adoption et de l’utilisation de l’approche 7-1-7" id="{B426AE03-E642-4E46-AA30-022637F6D7F4}">
          <p14:sldIdLst>
            <p14:sldId id="2147481614"/>
            <p14:sldId id="2147481615"/>
            <p14:sldId id="2145705813"/>
            <p14:sldId id="2147481481"/>
            <p14:sldId id="2147481627"/>
          </p14:sldIdLst>
        </p14:section>
        <p14:section name="Activité : planifier l’adoption et l’utilisation de l’approche 7-1-7" id="{4746D8C6-C7EF-0041-A969-DF5BDBED97C2}">
          <p14:sldIdLst>
            <p14:sldId id="2147481618"/>
            <p14:sldId id="2147481620"/>
            <p14:sldId id="2147481626"/>
            <p14:sldId id="2147481625"/>
          </p14:sldIdLst>
        </p14:section>
        <p14:section name="Compte rendu : planification de l’adoption et de l’utilisation de l’approche 7-1-7" id="{EAF6CDF8-AFBB-3645-AA26-60148FC68C89}">
          <p14:sldIdLst>
            <p14:sldId id="2147480964"/>
          </p14:sldIdLst>
        </p14:section>
        <p14:section name="Déjeuner" id="{87F4E8ED-ED25-0545-8DB8-464395E10AED}">
          <p14:sldIdLst>
            <p14:sldId id="2145706043"/>
          </p14:sldIdLst>
        </p14:section>
        <p14:section name="Brise-glace de l’après-midi" id="{7FF07BD6-F027-1B48-BAF6-EBAA3F1EA269}">
          <p14:sldIdLst>
            <p14:sldId id="2147481466"/>
          </p14:sldIdLst>
        </p14:section>
        <p14:section name="Faisons le point/questions-réponses" id="{35433E07-98DA-B444-81FF-AE0566142ABE}">
          <p14:sldIdLst>
            <p14:sldId id="2147481467"/>
          </p14:sldIdLst>
        </p14:section>
        <p14:section name="Formation des autres" id="{7D5B990A-FD15-7F4D-A88C-39E9F7712AF4}">
          <p14:sldIdLst>
            <p14:sldId id="2145706078"/>
            <p14:sldId id="2145706218"/>
            <p14:sldId id="2145706219"/>
            <p14:sldId id="2145706411"/>
            <p14:sldId id="2145706250"/>
          </p14:sldIdLst>
        </p14:section>
        <p14:section name="Activités de reformulation" id="{77C981DC-0322-BD49-AF8B-B85E3F0228A8}">
          <p14:sldIdLst>
            <p14:sldId id="2147481594"/>
            <p14:sldId id="2145706251"/>
            <p14:sldId id="2147481598"/>
            <p14:sldId id="2147481599"/>
            <p14:sldId id="2147480546"/>
            <p14:sldId id="2147481601"/>
            <p14:sldId id="2147481602"/>
            <p14:sldId id="2147481595"/>
            <p14:sldId id="2145706348"/>
            <p14:sldId id="2145706129"/>
            <p14:sldId id="2147481596"/>
            <p14:sldId id="2147481597"/>
            <p14:sldId id="2147481603"/>
            <p14:sldId id="2147481604"/>
            <p14:sldId id="2147481608"/>
            <p14:sldId id="2147481606"/>
            <p14:sldId id="2147481607"/>
            <p14:sldId id="2147481609"/>
            <p14:sldId id="2147481610"/>
            <p14:sldId id="2147481394"/>
            <p14:sldId id="2147481612"/>
            <p14:sldId id="2147481613"/>
          </p14:sldIdLst>
        </p14:section>
        <p14:section name="Pause" id="{4E6F375E-C71A-9C48-B320-DA07AE741D84}">
          <p14:sldIdLst>
            <p14:sldId id="2147481485"/>
          </p14:sldIdLst>
        </p14:section>
        <p14:section name="Discussion de groupe" id="{EFA7C81C-7772-614B-9F9D-FC8F83B1361A}">
          <p14:sldIdLst>
            <p14:sldId id="2147481451"/>
            <p14:sldId id="2147481460"/>
          </p14:sldIdLst>
        </p14:section>
        <p14:section name="Récapitulatif et prochaines étapes" id="{44489C46-C638-B646-B8F8-C57711FB7609}">
          <p14:sldIdLst>
            <p14:sldId id="2147481442"/>
            <p14:sldId id="2147481524"/>
            <p14:sldId id="2145705809"/>
            <p14:sldId id="2147481443"/>
            <p14:sldId id="2147481444"/>
            <p14:sldId id="214570582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9745B44-E52C-3C9B-F550-CF8BD8940271}" name="caitlynbradburn@gmail.com" initials="ca" userId="S::urn:spo:guest#caitlynbradburn@gmail.com::" providerId="AD"/>
  <p188:author id="{CA9CC461-DCCA-EB09-B743-2A5208860419}" name="Kaylee Errecaborde" initials="KE" userId="S::kerrecaborde@rtsl.org::a73bf577-03d6-4dab-8ff1-fcbd1ce22ad0" providerId="AD"/>
  <p188:author id="{E238FCA1-9C40-943D-FA90-ED42BA4BE844}" name="Shefali Oza" initials="" userId="S::soza@rtsl.org::b6d86925-c367-4057-9a73-a9633078c5cb" providerId="AD"/>
  <p188:author id="{A68219A6-A213-2528-E14A-CCFEF55C2A3F}" name="Caitlyn Bradburn" initials="CB" userId="S::cbradburn@rtsl.org::fbf6e58d-f431-4c1d-a40b-11815d7b2a7a" providerId="AD"/>
  <p188:author id="{EFD065B1-3D05-8674-235A-0932FF6AFDC6}" name="Marie Deveaux" initials="MD" userId="S::mdeveaux@rtsl.org::9fc0be8f-9df8-4ccb-8fb2-ba99b4811463" providerId="AD"/>
  <p188:author id="{2E91CAD8-0D19-2326-C65D-1076619878A5}" name="Sasha Litvinov" initials="SL" userId="S::slitvinov@rtsl.org::65fb50ae-a085-4475-b78d-38da2df5a392" providerId="AD"/>
  <p188:author id="{856655F8-9C6D-22B4-4760-3824B69F74CC}" name="Tyler Porth" initials="TP" userId="S::tporth@rtsl.org::a73c5703-e100-48a6-bb47-9a7bd1a91a3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864C8"/>
    <a:srgbClr val="E18F5F"/>
    <a:srgbClr val="E38181"/>
    <a:srgbClr val="ABA142"/>
    <a:srgbClr val="0192BC"/>
    <a:srgbClr val="DC749F"/>
    <a:srgbClr val="F79736"/>
    <a:srgbClr val="DA9932"/>
    <a:srgbClr val="B1A0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173DE2-E968-2346-AB70-B0B3D139B3E0}" v="1" dt="2025-11-14T16:03:13.9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26" autoAdjust="0"/>
    <p:restoredTop sz="95238" autoAdjust="0"/>
  </p:normalViewPr>
  <p:slideViewPr>
    <p:cSldViewPr snapToGrid="0">
      <p:cViewPr varScale="1">
        <p:scale>
          <a:sx n="108" d="100"/>
          <a:sy n="108" d="100"/>
        </p:scale>
        <p:origin x="216" y="4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uerite Massinga Loembé" userId="2600114e-6508-42e5-9f22-a1cb2c9b75f6" providerId="ADAL" clId="{E0B8775D-6055-46C1-BD5C-7EB361167729}"/>
    <pc:docChg chg="undo custSel modSld">
      <pc:chgData name="Marguerite Massinga Loembé" userId="2600114e-6508-42e5-9f22-a1cb2c9b75f6" providerId="ADAL" clId="{E0B8775D-6055-46C1-BD5C-7EB361167729}" dt="2025-11-05T09:57:55.797" v="4"/>
      <pc:docMkLst>
        <pc:docMk/>
      </pc:docMkLst>
      <pc:sldChg chg="modSp modNotes">
        <pc:chgData name="Marguerite Massinga Loembé" userId="2600114e-6508-42e5-9f22-a1cb2c9b75f6" providerId="ADAL" clId="{E0B8775D-6055-46C1-BD5C-7EB361167729}" dt="2025-11-05T09:57:55.797" v="4"/>
        <pc:sldMkLst>
          <pc:docMk/>
          <pc:sldMk cId="2798098744" sldId="2147481466"/>
        </pc:sldMkLst>
        <pc:spChg chg="mod">
          <ac:chgData name="Marguerite Massinga Loembé" userId="2600114e-6508-42e5-9f22-a1cb2c9b75f6" providerId="ADAL" clId="{E0B8775D-6055-46C1-BD5C-7EB361167729}" dt="2025-11-05T09:57:55.797" v="4"/>
          <ac:spMkLst>
            <pc:docMk/>
            <pc:sldMk cId="2798098744" sldId="2147481466"/>
            <ac:spMk id="5" creationId="{F68E5359-4E8F-0F86-A3A0-1CC4BAC5C14C}"/>
          </ac:spMkLst>
        </pc:spChg>
      </pc:sldChg>
      <pc:sldChg chg="modNotesTx">
        <pc:chgData name="Marguerite Massinga Loembé" userId="2600114e-6508-42e5-9f22-a1cb2c9b75f6" providerId="ADAL" clId="{E0B8775D-6055-46C1-BD5C-7EB361167729}" dt="2025-11-04T12:10:08.665" v="3" actId="20577"/>
        <pc:sldMkLst>
          <pc:docMk/>
          <pc:sldMk cId="4002850397" sldId="2147481608"/>
        </pc:sldMkLst>
      </pc:sldChg>
      <pc:sldChg chg="modSp">
        <pc:chgData name="Marguerite Massinga Loembé" userId="2600114e-6508-42e5-9f22-a1cb2c9b75f6" providerId="ADAL" clId="{E0B8775D-6055-46C1-BD5C-7EB361167729}" dt="2025-11-03T14:02:10.834" v="0"/>
        <pc:sldMkLst>
          <pc:docMk/>
          <pc:sldMk cId="818790770" sldId="2147481625"/>
        </pc:sldMkLst>
        <pc:spChg chg="mod">
          <ac:chgData name="Marguerite Massinga Loembé" userId="2600114e-6508-42e5-9f22-a1cb2c9b75f6" providerId="ADAL" clId="{E0B8775D-6055-46C1-BD5C-7EB361167729}" dt="2025-11-03T14:02:10.834" v="0"/>
          <ac:spMkLst>
            <pc:docMk/>
            <pc:sldMk cId="818790770" sldId="2147481625"/>
            <ac:spMk id="3" creationId="{EEAAED82-722B-0637-CA26-06C0BBE80B31}"/>
          </ac:spMkLst>
        </pc:spChg>
      </pc:sldChg>
      <pc:sldChg chg="modSp">
        <pc:chgData name="Marguerite Massinga Loembé" userId="2600114e-6508-42e5-9f22-a1cb2c9b75f6" providerId="ADAL" clId="{E0B8775D-6055-46C1-BD5C-7EB361167729}" dt="2025-11-03T14:02:10.834" v="0"/>
        <pc:sldMkLst>
          <pc:docMk/>
          <pc:sldMk cId="2974516820" sldId="2147481626"/>
        </pc:sldMkLst>
        <pc:spChg chg="mod">
          <ac:chgData name="Marguerite Massinga Loembé" userId="2600114e-6508-42e5-9f22-a1cb2c9b75f6" providerId="ADAL" clId="{E0B8775D-6055-46C1-BD5C-7EB361167729}" dt="2025-11-03T14:02:10.834" v="0"/>
          <ac:spMkLst>
            <pc:docMk/>
            <pc:sldMk cId="2974516820" sldId="2147481626"/>
            <ac:spMk id="15" creationId="{3E9CEDB7-F7AC-1CD8-07C5-77193B490EF7}"/>
          </ac:spMkLst>
        </pc:spChg>
      </pc:sldChg>
    </pc:docChg>
  </pc:docChgLst>
  <pc:docChgLst>
    <pc:chgData name="Marie Deveaux" userId="9fc0be8f-9df8-4ccb-8fb2-ba99b4811463" providerId="ADAL" clId="{494C91AC-F37A-5A9C-B1D8-605409247DBC}"/>
    <pc:docChg chg="delMainMaster">
      <pc:chgData name="Marie Deveaux" userId="9fc0be8f-9df8-4ccb-8fb2-ba99b4811463" providerId="ADAL" clId="{494C91AC-F37A-5A9C-B1D8-605409247DBC}" dt="2025-11-14T16:03:06.425" v="2" actId="2696"/>
      <pc:docMkLst>
        <pc:docMk/>
      </pc:docMkLst>
      <pc:sldMasterChg chg="del">
        <pc:chgData name="Marie Deveaux" userId="9fc0be8f-9df8-4ccb-8fb2-ba99b4811463" providerId="ADAL" clId="{494C91AC-F37A-5A9C-B1D8-605409247DBC}" dt="2025-11-14T16:03:00.954" v="0" actId="2696"/>
        <pc:sldMasterMkLst>
          <pc:docMk/>
          <pc:sldMasterMk cId="3601369137" sldId="2147483983"/>
        </pc:sldMasterMkLst>
      </pc:sldMasterChg>
      <pc:sldMasterChg chg="del">
        <pc:chgData name="Marie Deveaux" userId="9fc0be8f-9df8-4ccb-8fb2-ba99b4811463" providerId="ADAL" clId="{494C91AC-F37A-5A9C-B1D8-605409247DBC}" dt="2025-11-14T16:03:03.870" v="1" actId="2696"/>
        <pc:sldMasterMkLst>
          <pc:docMk/>
          <pc:sldMasterMk cId="1977825953" sldId="2147484012"/>
        </pc:sldMasterMkLst>
      </pc:sldMasterChg>
      <pc:sldMasterChg chg="del">
        <pc:chgData name="Marie Deveaux" userId="9fc0be8f-9df8-4ccb-8fb2-ba99b4811463" providerId="ADAL" clId="{494C91AC-F37A-5A9C-B1D8-605409247DBC}" dt="2025-11-14T16:03:06.425" v="2" actId="2696"/>
        <pc:sldMasterMkLst>
          <pc:docMk/>
          <pc:sldMasterMk cId="3852036476" sldId="2147484046"/>
        </pc:sldMasterMkLst>
      </pc:sldMasterChg>
    </pc:docChg>
  </pc:docChgLst>
  <pc:docChgLst>
    <pc:chgData name="Marguerite Massinga Loembé" userId="S::mloembe@rtsl.org::2600114e-6508-42e5-9f22-a1cb2c9b75f6" providerId="AD" clId="Web-{E9239289-644A-AF5F-2946-972DBB1B19FB}"/>
    <pc:docChg chg="addSld delSld modSld modSection">
      <pc:chgData name="Marguerite Massinga Loembé" userId="S::mloembe@rtsl.org::2600114e-6508-42e5-9f22-a1cb2c9b75f6" providerId="AD" clId="Web-{E9239289-644A-AF5F-2946-972DBB1B19FB}" dt="2025-10-31T20:07:36.475" v="273" actId="20577"/>
      <pc:docMkLst>
        <pc:docMk/>
      </pc:docMkLst>
      <pc:sldChg chg="modSp">
        <pc:chgData name="Marguerite Massinga Loembé" userId="S::mloembe@rtsl.org::2600114e-6508-42e5-9f22-a1cb2c9b75f6" providerId="AD" clId="Web-{E9239289-644A-AF5F-2946-972DBB1B19FB}" dt="2025-10-31T19:26:55.864" v="127" actId="20577"/>
        <pc:sldMkLst>
          <pc:docMk/>
          <pc:sldMk cId="2520459724" sldId="2145706078"/>
        </pc:sldMkLst>
        <pc:spChg chg="mod">
          <ac:chgData name="Marguerite Massinga Loembé" userId="S::mloembe@rtsl.org::2600114e-6508-42e5-9f22-a1cb2c9b75f6" providerId="AD" clId="Web-{E9239289-644A-AF5F-2946-972DBB1B19FB}" dt="2025-10-31T19:26:55.864" v="127" actId="20577"/>
          <ac:spMkLst>
            <pc:docMk/>
            <pc:sldMk cId="2520459724" sldId="2145706078"/>
            <ac:spMk id="3" creationId="{6FCB29A9-8F84-23F8-F74A-3915DFB6DB5A}"/>
          </ac:spMkLst>
        </pc:spChg>
      </pc:sldChg>
      <pc:sldChg chg="modSp">
        <pc:chgData name="Marguerite Massinga Loembé" userId="S::mloembe@rtsl.org::2600114e-6508-42e5-9f22-a1cb2c9b75f6" providerId="AD" clId="Web-{E9239289-644A-AF5F-2946-972DBB1B19FB}" dt="2025-10-31T19:50:09.977" v="205" actId="20577"/>
        <pc:sldMkLst>
          <pc:docMk/>
          <pc:sldMk cId="3277635913" sldId="2145706129"/>
        </pc:sldMkLst>
        <pc:spChg chg="mod">
          <ac:chgData name="Marguerite Massinga Loembé" userId="S::mloembe@rtsl.org::2600114e-6508-42e5-9f22-a1cb2c9b75f6" providerId="AD" clId="Web-{E9239289-644A-AF5F-2946-972DBB1B19FB}" dt="2025-10-31T19:50:09.977" v="205" actId="20577"/>
          <ac:spMkLst>
            <pc:docMk/>
            <pc:sldMk cId="3277635913" sldId="2145706129"/>
            <ac:spMk id="5" creationId="{9E3CFA37-52C0-D6AC-7E72-5A59F709C092}"/>
          </ac:spMkLst>
        </pc:spChg>
      </pc:sldChg>
      <pc:sldChg chg="modSp">
        <pc:chgData name="Marguerite Massinga Loembé" userId="S::mloembe@rtsl.org::2600114e-6508-42e5-9f22-a1cb2c9b75f6" providerId="AD" clId="Web-{E9239289-644A-AF5F-2946-972DBB1B19FB}" dt="2025-10-31T19:29:05.839" v="161" actId="20577"/>
        <pc:sldMkLst>
          <pc:docMk/>
          <pc:sldMk cId="574596448" sldId="2145706218"/>
        </pc:sldMkLst>
        <pc:spChg chg="mod">
          <ac:chgData name="Marguerite Massinga Loembé" userId="S::mloembe@rtsl.org::2600114e-6508-42e5-9f22-a1cb2c9b75f6" providerId="AD" clId="Web-{E9239289-644A-AF5F-2946-972DBB1B19FB}" dt="2025-10-31T19:27:14.850" v="135" actId="20577"/>
          <ac:spMkLst>
            <pc:docMk/>
            <pc:sldMk cId="574596448" sldId="2145706218"/>
            <ac:spMk id="2" creationId="{93731F88-5EAF-3F35-3584-68E09AACCAB6}"/>
          </ac:spMkLst>
        </pc:spChg>
        <pc:spChg chg="mod">
          <ac:chgData name="Marguerite Massinga Loembé" userId="S::mloembe@rtsl.org::2600114e-6508-42e5-9f22-a1cb2c9b75f6" providerId="AD" clId="Web-{E9239289-644A-AF5F-2946-972DBB1B19FB}" dt="2025-10-31T19:29:05.839" v="161" actId="20577"/>
          <ac:spMkLst>
            <pc:docMk/>
            <pc:sldMk cId="574596448" sldId="2145706218"/>
            <ac:spMk id="3" creationId="{A8CA41A4-426F-A360-BB8A-C1D2DA57398C}"/>
          </ac:spMkLst>
        </pc:spChg>
      </pc:sldChg>
      <pc:sldChg chg="modSp">
        <pc:chgData name="Marguerite Massinga Loembé" userId="S::mloembe@rtsl.org::2600114e-6508-42e5-9f22-a1cb2c9b75f6" providerId="AD" clId="Web-{E9239289-644A-AF5F-2946-972DBB1B19FB}" dt="2025-10-31T19:30:56" v="168" actId="20577"/>
        <pc:sldMkLst>
          <pc:docMk/>
          <pc:sldMk cId="2060031603" sldId="2145706250"/>
        </pc:sldMkLst>
        <pc:spChg chg="mod">
          <ac:chgData name="Marguerite Massinga Loembé" userId="S::mloembe@rtsl.org::2600114e-6508-42e5-9f22-a1cb2c9b75f6" providerId="AD" clId="Web-{E9239289-644A-AF5F-2946-972DBB1B19FB}" dt="2025-10-31T19:30:56" v="168" actId="20577"/>
          <ac:spMkLst>
            <pc:docMk/>
            <pc:sldMk cId="2060031603" sldId="2145706250"/>
            <ac:spMk id="3" creationId="{3A577D1D-259A-13E0-7915-23A71442B5E7}"/>
          </ac:spMkLst>
        </pc:spChg>
      </pc:sldChg>
      <pc:sldChg chg="modSp">
        <pc:chgData name="Marguerite Massinga Loembé" userId="S::mloembe@rtsl.org::2600114e-6508-42e5-9f22-a1cb2c9b75f6" providerId="AD" clId="Web-{E9239289-644A-AF5F-2946-972DBB1B19FB}" dt="2025-10-31T19:39:23.866" v="172" actId="20577"/>
        <pc:sldMkLst>
          <pc:docMk/>
          <pc:sldMk cId="3756285861" sldId="2145706251"/>
        </pc:sldMkLst>
        <pc:spChg chg="mod">
          <ac:chgData name="Marguerite Massinga Loembé" userId="S::mloembe@rtsl.org::2600114e-6508-42e5-9f22-a1cb2c9b75f6" providerId="AD" clId="Web-{E9239289-644A-AF5F-2946-972DBB1B19FB}" dt="2025-10-31T19:39:23.866" v="172" actId="20577"/>
          <ac:spMkLst>
            <pc:docMk/>
            <pc:sldMk cId="3756285861" sldId="2145706251"/>
            <ac:spMk id="4" creationId="{4300BAF6-8B41-4C3F-A64B-30C3FF805B46}"/>
          </ac:spMkLst>
        </pc:spChg>
      </pc:sldChg>
      <pc:sldChg chg="modSp">
        <pc:chgData name="Marguerite Massinga Loembé" userId="S::mloembe@rtsl.org::2600114e-6508-42e5-9f22-a1cb2c9b75f6" providerId="AD" clId="Web-{E9239289-644A-AF5F-2946-972DBB1B19FB}" dt="2025-10-31T19:24:33.120" v="104" actId="20577"/>
        <pc:sldMkLst>
          <pc:docMk/>
          <pc:sldMk cId="3898215966" sldId="2147480964"/>
        </pc:sldMkLst>
        <pc:spChg chg="mod">
          <ac:chgData name="Marguerite Massinga Loembé" userId="S::mloembe@rtsl.org::2600114e-6508-42e5-9f22-a1cb2c9b75f6" providerId="AD" clId="Web-{E9239289-644A-AF5F-2946-972DBB1B19FB}" dt="2025-10-31T19:24:33.120" v="104" actId="20577"/>
          <ac:spMkLst>
            <pc:docMk/>
            <pc:sldMk cId="3898215966" sldId="2147480964"/>
            <ac:spMk id="4" creationId="{38E73610-D185-3E74-3D6C-1F8357BA2E34}"/>
          </ac:spMkLst>
        </pc:spChg>
      </pc:sldChg>
      <pc:sldChg chg="modSp">
        <pc:chgData name="Marguerite Massinga Loembé" userId="S::mloembe@rtsl.org::2600114e-6508-42e5-9f22-a1cb2c9b75f6" providerId="AD" clId="Web-{E9239289-644A-AF5F-2946-972DBB1B19FB}" dt="2025-10-31T18:39:02.173" v="40" actId="20577"/>
        <pc:sldMkLst>
          <pc:docMk/>
          <pc:sldMk cId="3286916522" sldId="2147481196"/>
        </pc:sldMkLst>
        <pc:spChg chg="mod">
          <ac:chgData name="Marguerite Massinga Loembé" userId="S::mloembe@rtsl.org::2600114e-6508-42e5-9f22-a1cb2c9b75f6" providerId="AD" clId="Web-{E9239289-644A-AF5F-2946-972DBB1B19FB}" dt="2025-10-31T18:39:02.173" v="40" actId="20577"/>
          <ac:spMkLst>
            <pc:docMk/>
            <pc:sldMk cId="3286916522" sldId="2147481196"/>
            <ac:spMk id="4" creationId="{65A2F0DB-B18D-9869-E1BC-E32C5AAA2B8C}"/>
          </ac:spMkLst>
        </pc:spChg>
      </pc:sldChg>
      <pc:sldChg chg="modSp">
        <pc:chgData name="Marguerite Massinga Loembé" userId="S::mloembe@rtsl.org::2600114e-6508-42e5-9f22-a1cb2c9b75f6" providerId="AD" clId="Web-{E9239289-644A-AF5F-2946-972DBB1B19FB}" dt="2025-10-31T18:30:27.797" v="25" actId="20577"/>
        <pc:sldMkLst>
          <pc:docMk/>
          <pc:sldMk cId="3507705027" sldId="2147481203"/>
        </pc:sldMkLst>
        <pc:spChg chg="mod">
          <ac:chgData name="Marguerite Massinga Loembé" userId="S::mloembe@rtsl.org::2600114e-6508-42e5-9f22-a1cb2c9b75f6" providerId="AD" clId="Web-{E9239289-644A-AF5F-2946-972DBB1B19FB}" dt="2025-10-31T18:30:27.797" v="25" actId="20577"/>
          <ac:spMkLst>
            <pc:docMk/>
            <pc:sldMk cId="3507705027" sldId="2147481203"/>
            <ac:spMk id="5" creationId="{9E3CFA37-52C0-D6AC-7E72-5A59F709C092}"/>
          </ac:spMkLst>
        </pc:spChg>
      </pc:sldChg>
      <pc:sldChg chg="modSp">
        <pc:chgData name="Marguerite Massinga Loembé" userId="S::mloembe@rtsl.org::2600114e-6508-42e5-9f22-a1cb2c9b75f6" providerId="AD" clId="Web-{E9239289-644A-AF5F-2946-972DBB1B19FB}" dt="2025-10-31T20:07:36.475" v="273" actId="20577"/>
        <pc:sldMkLst>
          <pc:docMk/>
          <pc:sldMk cId="569426734" sldId="2147481443"/>
        </pc:sldMkLst>
        <pc:spChg chg="mod">
          <ac:chgData name="Marguerite Massinga Loembé" userId="S::mloembe@rtsl.org::2600114e-6508-42e5-9f22-a1cb2c9b75f6" providerId="AD" clId="Web-{E9239289-644A-AF5F-2946-972DBB1B19FB}" dt="2025-10-31T20:07:36.475" v="273" actId="20577"/>
          <ac:spMkLst>
            <pc:docMk/>
            <pc:sldMk cId="569426734" sldId="2147481443"/>
            <ac:spMk id="4" creationId="{483B8C64-76A2-398C-11F5-38E74FCBDE72}"/>
          </ac:spMkLst>
        </pc:spChg>
      </pc:sldChg>
      <pc:sldChg chg="modSp">
        <pc:chgData name="Marguerite Massinga Loembé" userId="S::mloembe@rtsl.org::2600114e-6508-42e5-9f22-a1cb2c9b75f6" providerId="AD" clId="Web-{E9239289-644A-AF5F-2946-972DBB1B19FB}" dt="2025-10-31T20:05:44.924" v="252" actId="20577"/>
        <pc:sldMkLst>
          <pc:docMk/>
          <pc:sldMk cId="2545578653" sldId="2147481460"/>
        </pc:sldMkLst>
        <pc:spChg chg="mod">
          <ac:chgData name="Marguerite Massinga Loembé" userId="S::mloembe@rtsl.org::2600114e-6508-42e5-9f22-a1cb2c9b75f6" providerId="AD" clId="Web-{E9239289-644A-AF5F-2946-972DBB1B19FB}" dt="2025-10-31T20:05:44.924" v="252" actId="20577"/>
          <ac:spMkLst>
            <pc:docMk/>
            <pc:sldMk cId="2545578653" sldId="2147481460"/>
            <ac:spMk id="4" creationId="{BC5509AB-CA4A-7652-BA77-01563FC3D2DD}"/>
          </ac:spMkLst>
        </pc:spChg>
      </pc:sldChg>
      <pc:sldChg chg="modSp">
        <pc:chgData name="Marguerite Massinga Loembé" userId="S::mloembe@rtsl.org::2600114e-6508-42e5-9f22-a1cb2c9b75f6" providerId="AD" clId="Web-{E9239289-644A-AF5F-2946-972DBB1B19FB}" dt="2025-10-31T19:25:50.001" v="117" actId="20577"/>
        <pc:sldMkLst>
          <pc:docMk/>
          <pc:sldMk cId="2798098744" sldId="2147481466"/>
        </pc:sldMkLst>
        <pc:spChg chg="mod">
          <ac:chgData name="Marguerite Massinga Loembé" userId="S::mloembe@rtsl.org::2600114e-6508-42e5-9f22-a1cb2c9b75f6" providerId="AD" clId="Web-{E9239289-644A-AF5F-2946-972DBB1B19FB}" dt="2025-10-31T19:25:50.001" v="117" actId="20577"/>
          <ac:spMkLst>
            <pc:docMk/>
            <pc:sldMk cId="2798098744" sldId="2147481466"/>
            <ac:spMk id="5" creationId="{F68E5359-4E8F-0F86-A3A0-1CC4BAC5C14C}"/>
          </ac:spMkLst>
        </pc:spChg>
      </pc:sldChg>
      <pc:sldChg chg="modSp">
        <pc:chgData name="Marguerite Massinga Loembé" userId="S::mloembe@rtsl.org::2600114e-6508-42e5-9f22-a1cb2c9b75f6" providerId="AD" clId="Web-{E9239289-644A-AF5F-2946-972DBB1B19FB}" dt="2025-10-31T19:05:42.118" v="51" actId="20577"/>
        <pc:sldMkLst>
          <pc:docMk/>
          <pc:sldMk cId="3020459105" sldId="2147481477"/>
        </pc:sldMkLst>
        <pc:spChg chg="mod">
          <ac:chgData name="Marguerite Massinga Loembé" userId="S::mloembe@rtsl.org::2600114e-6508-42e5-9f22-a1cb2c9b75f6" providerId="AD" clId="Web-{E9239289-644A-AF5F-2946-972DBB1B19FB}" dt="2025-10-31T19:05:42.118" v="51" actId="20577"/>
          <ac:spMkLst>
            <pc:docMk/>
            <pc:sldMk cId="3020459105" sldId="2147481477"/>
            <ac:spMk id="3" creationId="{082A35A7-C8BE-8EE7-8DB8-C7DAF902067B}"/>
          </ac:spMkLst>
        </pc:spChg>
      </pc:sldChg>
      <pc:sldChg chg="modSp">
        <pc:chgData name="Marguerite Massinga Loembé" userId="S::mloembe@rtsl.org::2600114e-6508-42e5-9f22-a1cb2c9b75f6" providerId="AD" clId="Web-{E9239289-644A-AF5F-2946-972DBB1B19FB}" dt="2025-10-31T18:27:36.386" v="9" actId="20577"/>
        <pc:sldMkLst>
          <pc:docMk/>
          <pc:sldMk cId="2148989496" sldId="2147481486"/>
        </pc:sldMkLst>
        <pc:spChg chg="mod">
          <ac:chgData name="Marguerite Massinga Loembé" userId="S::mloembe@rtsl.org::2600114e-6508-42e5-9f22-a1cb2c9b75f6" providerId="AD" clId="Web-{E9239289-644A-AF5F-2946-972DBB1B19FB}" dt="2025-10-31T18:27:36.386" v="9" actId="20577"/>
          <ac:spMkLst>
            <pc:docMk/>
            <pc:sldMk cId="2148989496" sldId="2147481486"/>
            <ac:spMk id="5" creationId="{12A37943-E20B-1E50-1B26-ACCAB89F6B1F}"/>
          </ac:spMkLst>
        </pc:spChg>
      </pc:sldChg>
      <pc:sldChg chg="modSp">
        <pc:chgData name="Marguerite Massinga Loembé" userId="S::mloembe@rtsl.org::2600114e-6508-42e5-9f22-a1cb2c9b75f6" providerId="AD" clId="Web-{E9239289-644A-AF5F-2946-972DBB1B19FB}" dt="2025-10-31T20:07:05.443" v="268" actId="20577"/>
        <pc:sldMkLst>
          <pc:docMk/>
          <pc:sldMk cId="2127680636" sldId="2147481524"/>
        </pc:sldMkLst>
        <pc:spChg chg="mod">
          <ac:chgData name="Marguerite Massinga Loembé" userId="S::mloembe@rtsl.org::2600114e-6508-42e5-9f22-a1cb2c9b75f6" providerId="AD" clId="Web-{E9239289-644A-AF5F-2946-972DBB1B19FB}" dt="2025-10-31T20:07:05.443" v="268" actId="20577"/>
          <ac:spMkLst>
            <pc:docMk/>
            <pc:sldMk cId="2127680636" sldId="2147481524"/>
            <ac:spMk id="4" creationId="{CDD3417A-0507-EC35-BD5A-9F521547761E}"/>
          </ac:spMkLst>
        </pc:spChg>
      </pc:sldChg>
      <pc:sldChg chg="modSp">
        <pc:chgData name="Marguerite Massinga Loembé" userId="S::mloembe@rtsl.org::2600114e-6508-42e5-9f22-a1cb2c9b75f6" providerId="AD" clId="Web-{E9239289-644A-AF5F-2946-972DBB1B19FB}" dt="2025-10-31T19:03:36.461" v="42" actId="20577"/>
        <pc:sldMkLst>
          <pc:docMk/>
          <pc:sldMk cId="344325162" sldId="2147481593"/>
        </pc:sldMkLst>
        <pc:spChg chg="mod">
          <ac:chgData name="Marguerite Massinga Loembé" userId="S::mloembe@rtsl.org::2600114e-6508-42e5-9f22-a1cb2c9b75f6" providerId="AD" clId="Web-{E9239289-644A-AF5F-2946-972DBB1B19FB}" dt="2025-10-31T19:03:36.461" v="42" actId="20577"/>
          <ac:spMkLst>
            <pc:docMk/>
            <pc:sldMk cId="344325162" sldId="2147481593"/>
            <ac:spMk id="5" creationId="{E679C194-8C26-296E-1EFE-4DBC9C27BE0D}"/>
          </ac:spMkLst>
        </pc:spChg>
      </pc:sldChg>
      <pc:sldChg chg="modSp">
        <pc:chgData name="Marguerite Massinga Loembé" userId="S::mloembe@rtsl.org::2600114e-6508-42e5-9f22-a1cb2c9b75f6" providerId="AD" clId="Web-{E9239289-644A-AF5F-2946-972DBB1B19FB}" dt="2025-10-31T19:51:00.588" v="210" actId="20577"/>
        <pc:sldMkLst>
          <pc:docMk/>
          <pc:sldMk cId="4218463063" sldId="2147481596"/>
        </pc:sldMkLst>
        <pc:spChg chg="mod">
          <ac:chgData name="Marguerite Massinga Loembé" userId="S::mloembe@rtsl.org::2600114e-6508-42e5-9f22-a1cb2c9b75f6" providerId="AD" clId="Web-{E9239289-644A-AF5F-2946-972DBB1B19FB}" dt="2025-10-31T19:51:00.588" v="210" actId="20577"/>
          <ac:spMkLst>
            <pc:docMk/>
            <pc:sldMk cId="4218463063" sldId="2147481596"/>
            <ac:spMk id="4" creationId="{E043206A-C577-67DB-EA43-704526AACF3B}"/>
          </ac:spMkLst>
        </pc:spChg>
      </pc:sldChg>
      <pc:sldChg chg="modSp">
        <pc:chgData name="Marguerite Massinga Loembé" userId="S::mloembe@rtsl.org::2600114e-6508-42e5-9f22-a1cb2c9b75f6" providerId="AD" clId="Web-{E9239289-644A-AF5F-2946-972DBB1B19FB}" dt="2025-10-31T19:41:02.674" v="188" actId="20577"/>
        <pc:sldMkLst>
          <pc:docMk/>
          <pc:sldMk cId="1167871767" sldId="2147481599"/>
        </pc:sldMkLst>
        <pc:spChg chg="mod">
          <ac:chgData name="Marguerite Massinga Loembé" userId="S::mloembe@rtsl.org::2600114e-6508-42e5-9f22-a1cb2c9b75f6" providerId="AD" clId="Web-{E9239289-644A-AF5F-2946-972DBB1B19FB}" dt="2025-10-31T19:41:02.674" v="188" actId="20577"/>
          <ac:spMkLst>
            <pc:docMk/>
            <pc:sldMk cId="1167871767" sldId="2147481599"/>
            <ac:spMk id="4" creationId="{2E5F2311-E861-9873-2672-66E4DBC477AC}"/>
          </ac:spMkLst>
        </pc:spChg>
      </pc:sldChg>
      <pc:sldChg chg="modSp">
        <pc:chgData name="Marguerite Massinga Loembé" userId="S::mloembe@rtsl.org::2600114e-6508-42e5-9f22-a1cb2c9b75f6" providerId="AD" clId="Web-{E9239289-644A-AF5F-2946-972DBB1B19FB}" dt="2025-10-31T19:41:43.824" v="192" actId="20577"/>
        <pc:sldMkLst>
          <pc:docMk/>
          <pc:sldMk cId="2738763940" sldId="2147481601"/>
        </pc:sldMkLst>
        <pc:spChg chg="mod">
          <ac:chgData name="Marguerite Massinga Loembé" userId="S::mloembe@rtsl.org::2600114e-6508-42e5-9f22-a1cb2c9b75f6" providerId="AD" clId="Web-{E9239289-644A-AF5F-2946-972DBB1B19FB}" dt="2025-10-31T19:41:43.824" v="192" actId="20577"/>
          <ac:spMkLst>
            <pc:docMk/>
            <pc:sldMk cId="2738763940" sldId="2147481601"/>
            <ac:spMk id="4" creationId="{46B93160-3755-9B37-E5CD-F080B2A7D2D6}"/>
          </ac:spMkLst>
        </pc:spChg>
      </pc:sldChg>
      <pc:sldChg chg="modSp">
        <pc:chgData name="Marguerite Massinga Loembé" userId="S::mloembe@rtsl.org::2600114e-6508-42e5-9f22-a1cb2c9b75f6" providerId="AD" clId="Web-{E9239289-644A-AF5F-2946-972DBB1B19FB}" dt="2025-10-31T19:51:58.293" v="215" actId="20577"/>
        <pc:sldMkLst>
          <pc:docMk/>
          <pc:sldMk cId="2625336912" sldId="2147481604"/>
        </pc:sldMkLst>
        <pc:spChg chg="mod">
          <ac:chgData name="Marguerite Massinga Loembé" userId="S::mloembe@rtsl.org::2600114e-6508-42e5-9f22-a1cb2c9b75f6" providerId="AD" clId="Web-{E9239289-644A-AF5F-2946-972DBB1B19FB}" dt="2025-10-31T19:51:58.293" v="215" actId="20577"/>
          <ac:spMkLst>
            <pc:docMk/>
            <pc:sldMk cId="2625336912" sldId="2147481604"/>
            <ac:spMk id="4" creationId="{5CD332FF-DC6B-2CDA-D24E-4778536EEFD5}"/>
          </ac:spMkLst>
        </pc:spChg>
      </pc:sldChg>
      <pc:sldChg chg="modSp">
        <pc:chgData name="Marguerite Massinga Loembé" userId="S::mloembe@rtsl.org::2600114e-6508-42e5-9f22-a1cb2c9b75f6" providerId="AD" clId="Web-{E9239289-644A-AF5F-2946-972DBB1B19FB}" dt="2025-10-31T20:01:56.149" v="220" actId="20577"/>
        <pc:sldMkLst>
          <pc:docMk/>
          <pc:sldMk cId="2802836613" sldId="2147481606"/>
        </pc:sldMkLst>
        <pc:spChg chg="mod">
          <ac:chgData name="Marguerite Massinga Loembé" userId="S::mloembe@rtsl.org::2600114e-6508-42e5-9f22-a1cb2c9b75f6" providerId="AD" clId="Web-{E9239289-644A-AF5F-2946-972DBB1B19FB}" dt="2025-10-31T20:01:56.149" v="220" actId="20577"/>
          <ac:spMkLst>
            <pc:docMk/>
            <pc:sldMk cId="2802836613" sldId="2147481606"/>
            <ac:spMk id="4" creationId="{015510B9-3C55-CC45-7332-E69989E39C13}"/>
          </ac:spMkLst>
        </pc:spChg>
      </pc:sldChg>
      <pc:sldChg chg="modSp">
        <pc:chgData name="Marguerite Massinga Loembé" userId="S::mloembe@rtsl.org::2600114e-6508-42e5-9f22-a1cb2c9b75f6" providerId="AD" clId="Web-{E9239289-644A-AF5F-2946-972DBB1B19FB}" dt="2025-10-31T20:02:24.666" v="224" actId="20577"/>
        <pc:sldMkLst>
          <pc:docMk/>
          <pc:sldMk cId="3667831205" sldId="2147481610"/>
        </pc:sldMkLst>
        <pc:spChg chg="mod">
          <ac:chgData name="Marguerite Massinga Loembé" userId="S::mloembe@rtsl.org::2600114e-6508-42e5-9f22-a1cb2c9b75f6" providerId="AD" clId="Web-{E9239289-644A-AF5F-2946-972DBB1B19FB}" dt="2025-10-31T20:02:24.666" v="224" actId="20577"/>
          <ac:spMkLst>
            <pc:docMk/>
            <pc:sldMk cId="3667831205" sldId="2147481610"/>
            <ac:spMk id="4" creationId="{C1706F03-6C23-C291-6A60-061474E40351}"/>
          </ac:spMkLst>
        </pc:spChg>
      </pc:sldChg>
      <pc:sldChg chg="modSp">
        <pc:chgData name="Marguerite Massinga Loembé" userId="S::mloembe@rtsl.org::2600114e-6508-42e5-9f22-a1cb2c9b75f6" providerId="AD" clId="Web-{E9239289-644A-AF5F-2946-972DBB1B19FB}" dt="2025-10-31T20:03:41.513" v="229" actId="20577"/>
        <pc:sldMkLst>
          <pc:docMk/>
          <pc:sldMk cId="2960869817" sldId="2147481612"/>
        </pc:sldMkLst>
        <pc:spChg chg="mod">
          <ac:chgData name="Marguerite Massinga Loembé" userId="S::mloembe@rtsl.org::2600114e-6508-42e5-9f22-a1cb2c9b75f6" providerId="AD" clId="Web-{E9239289-644A-AF5F-2946-972DBB1B19FB}" dt="2025-10-31T20:03:41.513" v="229" actId="20577"/>
          <ac:spMkLst>
            <pc:docMk/>
            <pc:sldMk cId="2960869817" sldId="2147481612"/>
            <ac:spMk id="4" creationId="{57ABED58-1F68-96FD-58D8-CE52BBD10001}"/>
          </ac:spMkLst>
        </pc:spChg>
      </pc:sldChg>
      <pc:sldChg chg="modSp">
        <pc:chgData name="Marguerite Massinga Loembé" userId="S::mloembe@rtsl.org::2600114e-6508-42e5-9f22-a1cb2c9b75f6" providerId="AD" clId="Web-{E9239289-644A-AF5F-2946-972DBB1B19FB}" dt="2025-10-31T20:03:56.780" v="230" actId="14100"/>
        <pc:sldMkLst>
          <pc:docMk/>
          <pc:sldMk cId="1558787555" sldId="2147481613"/>
        </pc:sldMkLst>
        <pc:spChg chg="mod">
          <ac:chgData name="Marguerite Massinga Loembé" userId="S::mloembe@rtsl.org::2600114e-6508-42e5-9f22-a1cb2c9b75f6" providerId="AD" clId="Web-{E9239289-644A-AF5F-2946-972DBB1B19FB}" dt="2025-10-31T20:03:56.780" v="230" actId="14100"/>
          <ac:spMkLst>
            <pc:docMk/>
            <pc:sldMk cId="1558787555" sldId="2147481613"/>
            <ac:spMk id="2" creationId="{0E7D030D-9A8B-89A6-B194-32DA46759C7B}"/>
          </ac:spMkLst>
        </pc:spChg>
      </pc:sldChg>
      <pc:sldChg chg="modSp">
        <pc:chgData name="Marguerite Massinga Loembé" userId="S::mloembe@rtsl.org::2600114e-6508-42e5-9f22-a1cb2c9b75f6" providerId="AD" clId="Web-{E9239289-644A-AF5F-2946-972DBB1B19FB}" dt="2025-10-31T19:06:33.764" v="56" actId="20577"/>
        <pc:sldMkLst>
          <pc:docMk/>
          <pc:sldMk cId="2963939404" sldId="2147481615"/>
        </pc:sldMkLst>
        <pc:spChg chg="mod">
          <ac:chgData name="Marguerite Massinga Loembé" userId="S::mloembe@rtsl.org::2600114e-6508-42e5-9f22-a1cb2c9b75f6" providerId="AD" clId="Web-{E9239289-644A-AF5F-2946-972DBB1B19FB}" dt="2025-10-31T19:06:33.764" v="56" actId="20577"/>
          <ac:spMkLst>
            <pc:docMk/>
            <pc:sldMk cId="2963939404" sldId="2147481615"/>
            <ac:spMk id="4" creationId="{1187902E-6D89-E0BC-9675-8399EC0122F5}"/>
          </ac:spMkLst>
        </pc:spChg>
      </pc:sldChg>
      <pc:sldChg chg="modSp">
        <pc:chgData name="Marguerite Massinga Loembé" userId="S::mloembe@rtsl.org::2600114e-6508-42e5-9f22-a1cb2c9b75f6" providerId="AD" clId="Web-{E9239289-644A-AF5F-2946-972DBB1B19FB}" dt="2025-10-31T19:15:22.401" v="81" actId="20577"/>
        <pc:sldMkLst>
          <pc:docMk/>
          <pc:sldMk cId="3548347510" sldId="2147481620"/>
        </pc:sldMkLst>
        <pc:spChg chg="mod">
          <ac:chgData name="Marguerite Massinga Loembé" userId="S::mloembe@rtsl.org::2600114e-6508-42e5-9f22-a1cb2c9b75f6" providerId="AD" clId="Web-{E9239289-644A-AF5F-2946-972DBB1B19FB}" dt="2025-10-31T19:10:28.905" v="60" actId="14100"/>
          <ac:spMkLst>
            <pc:docMk/>
            <pc:sldMk cId="3548347510" sldId="2147481620"/>
            <ac:spMk id="3" creationId="{9FEE1529-6021-20A8-75D7-B405301AA8B1}"/>
          </ac:spMkLst>
        </pc:spChg>
        <pc:spChg chg="mod">
          <ac:chgData name="Marguerite Massinga Loembé" userId="S::mloembe@rtsl.org::2600114e-6508-42e5-9f22-a1cb2c9b75f6" providerId="AD" clId="Web-{E9239289-644A-AF5F-2946-972DBB1B19FB}" dt="2025-10-31T19:14:53.447" v="78" actId="20577"/>
          <ac:spMkLst>
            <pc:docMk/>
            <pc:sldMk cId="3548347510" sldId="2147481620"/>
            <ac:spMk id="4" creationId="{EB0A342A-6C71-0066-6500-FB782F2F3991}"/>
          </ac:spMkLst>
        </pc:spChg>
        <pc:spChg chg="mod">
          <ac:chgData name="Marguerite Massinga Loembé" userId="S::mloembe@rtsl.org::2600114e-6508-42e5-9f22-a1cb2c9b75f6" providerId="AD" clId="Web-{E9239289-644A-AF5F-2946-972DBB1B19FB}" dt="2025-10-31T19:10:44.624" v="67" actId="14100"/>
          <ac:spMkLst>
            <pc:docMk/>
            <pc:sldMk cId="3548347510" sldId="2147481620"/>
            <ac:spMk id="8" creationId="{E4AE6D81-436B-7DAB-9287-D73EAE84F83C}"/>
          </ac:spMkLst>
        </pc:spChg>
        <pc:spChg chg="mod">
          <ac:chgData name="Marguerite Massinga Loembé" userId="S::mloembe@rtsl.org::2600114e-6508-42e5-9f22-a1cb2c9b75f6" providerId="AD" clId="Web-{E9239289-644A-AF5F-2946-972DBB1B19FB}" dt="2025-10-31T19:14:56.744" v="79" actId="20577"/>
          <ac:spMkLst>
            <pc:docMk/>
            <pc:sldMk cId="3548347510" sldId="2147481620"/>
            <ac:spMk id="10" creationId="{0CEE5417-A713-3A45-A1A6-DEC8DC0C0E15}"/>
          </ac:spMkLst>
        </pc:spChg>
        <pc:spChg chg="mod">
          <ac:chgData name="Marguerite Massinga Loembé" userId="S::mloembe@rtsl.org::2600114e-6508-42e5-9f22-a1cb2c9b75f6" providerId="AD" clId="Web-{E9239289-644A-AF5F-2946-972DBB1B19FB}" dt="2025-10-31T19:15:22.401" v="81" actId="20577"/>
          <ac:spMkLst>
            <pc:docMk/>
            <pc:sldMk cId="3548347510" sldId="2147481620"/>
            <ac:spMk id="12" creationId="{2A0BED0C-4794-F44C-6499-BCFD2CFC7BD3}"/>
          </ac:spMkLst>
        </pc:spChg>
      </pc:sldChg>
      <pc:sldChg chg="modSp">
        <pc:chgData name="Marguerite Massinga Loembé" userId="S::mloembe@rtsl.org::2600114e-6508-42e5-9f22-a1cb2c9b75f6" providerId="AD" clId="Web-{E9239289-644A-AF5F-2946-972DBB1B19FB}" dt="2025-10-31T19:23:50.523" v="98" actId="20577"/>
        <pc:sldMkLst>
          <pc:docMk/>
          <pc:sldMk cId="818790770" sldId="2147481625"/>
        </pc:sldMkLst>
        <pc:spChg chg="mod">
          <ac:chgData name="Marguerite Massinga Loembé" userId="S::mloembe@rtsl.org::2600114e-6508-42e5-9f22-a1cb2c9b75f6" providerId="AD" clId="Web-{E9239289-644A-AF5F-2946-972DBB1B19FB}" dt="2025-10-31T19:23:50.523" v="98" actId="20577"/>
          <ac:spMkLst>
            <pc:docMk/>
            <pc:sldMk cId="818790770" sldId="2147481625"/>
            <ac:spMk id="4" creationId="{B9656F13-233E-CBFB-7449-1BD8A9494382}"/>
          </ac:spMkLst>
        </pc:spChg>
      </pc:sldChg>
      <pc:sldChg chg="modSp">
        <pc:chgData name="Marguerite Massinga Loembé" userId="S::mloembe@rtsl.org::2600114e-6508-42e5-9f22-a1cb2c9b75f6" providerId="AD" clId="Web-{E9239289-644A-AF5F-2946-972DBB1B19FB}" dt="2025-10-31T19:16:57.419" v="90" actId="20577"/>
        <pc:sldMkLst>
          <pc:docMk/>
          <pc:sldMk cId="2974516820" sldId="2147481626"/>
        </pc:sldMkLst>
        <pc:spChg chg="mod">
          <ac:chgData name="Marguerite Massinga Loembé" userId="S::mloembe@rtsl.org::2600114e-6508-42e5-9f22-a1cb2c9b75f6" providerId="AD" clId="Web-{E9239289-644A-AF5F-2946-972DBB1B19FB}" dt="2025-10-31T19:16:57.419" v="90" actId="20577"/>
          <ac:spMkLst>
            <pc:docMk/>
            <pc:sldMk cId="2974516820" sldId="2147481626"/>
            <ac:spMk id="12" creationId="{2A0BED0C-4794-F44C-6499-BCFD2CFC7BD3}"/>
          </ac:spMkLst>
        </pc:spChg>
        <pc:spChg chg="mod">
          <ac:chgData name="Marguerite Massinga Loembé" userId="S::mloembe@rtsl.org::2600114e-6508-42e5-9f22-a1cb2c9b75f6" providerId="AD" clId="Web-{E9239289-644A-AF5F-2946-972DBB1B19FB}" dt="2025-10-31T19:16:18.527" v="87" actId="20577"/>
          <ac:spMkLst>
            <pc:docMk/>
            <pc:sldMk cId="2974516820" sldId="2147481626"/>
            <ac:spMk id="16" creationId="{5BC58C9B-EEF5-D23D-05EF-0F6693689E7A}"/>
          </ac:spMkLst>
        </pc:spChg>
      </pc:sldChg>
      <pc:sldChg chg="add">
        <pc:chgData name="Marguerite Massinga Loembé" userId="S::mloembe@rtsl.org::2600114e-6508-42e5-9f22-a1cb2c9b75f6" providerId="AD" clId="Web-{E9239289-644A-AF5F-2946-972DBB1B19FB}" dt="2025-10-31T19:04:15.889" v="43"/>
        <pc:sldMkLst>
          <pc:docMk/>
          <pc:sldMk cId="164329801" sldId="214748162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EAA51A80-7BF8-8345-918B-9FC2C61587FC}" type="datetimeFigureOut">
              <a:rPr lang="en-US" smtClean="0"/>
              <a:pPr/>
              <a:t>11/14/25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A1E75C25-C22B-D14A-8C88-D3C1CFA09A77}" type="slidenum">
              <a:rPr lang="en-US" smtClean="0"/>
              <a:pPr/>
              <a:t>‹#›</a:t>
            </a:fld>
            <a:endParaRPr lang="en-US"/>
          </a:p>
        </p:txBody>
      </p:sp>
    </p:spTree>
    <p:extLst>
      <p:ext uri="{BB962C8B-B14F-4D97-AF65-F5344CB8AC3E}">
        <p14:creationId xmlns:p14="http://schemas.microsoft.com/office/powerpoint/2010/main" val="83675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who.int/about/general-programme-of-work/fourteenth%23:~:text=Once%20adopted%20by%20the%20World,years%20(2025%2D2028)." TargetMode="External"/><Relationship Id="rId7" Type="http://schemas.openxmlformats.org/officeDocument/2006/relationships/hyperlink" Target="https://thedocs.worldbank.org/en/doc/eac1acfe37285a29942e9bb513a4fb43-0200022022/related/PF-Results-Framework-with-Indicator-Reference-Sheets-Feb-09-2023.pdf"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worldbank.org/en/programs/financial-intermediary-fund-for-pandemic-prevention-preparedness-and-response-ppr-fif" TargetMode="External"/><Relationship Id="rId5" Type="http://schemas.openxmlformats.org/officeDocument/2006/relationships/hyperlink" Target="https://www.who.int/europe/about-us/our-work/sustainable-development-goals/targets-of-sustainable-development-goal-3" TargetMode="External"/><Relationship Id="rId4" Type="http://schemas.openxmlformats.org/officeDocument/2006/relationships/hyperlink" Target="https://www.who.int/data/stories/the-triple-billion-targets-a-visual-summary-of-methods-to-deliver-impact"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dirty="0">
                <a:latin typeface="Arial"/>
                <a:cs typeface="Arial"/>
              </a:rPr>
              <a:t>[Remarque pour la modération : cette présentation fait partie d’un programme de formation technique à l’approche 7-1-7. Il s’agit d’un fichier zip contenant un fichier « </a:t>
            </a:r>
            <a:r>
              <a:rPr lang="fr-FR" i="1" dirty="0" err="1">
                <a:latin typeface="Arial"/>
                <a:cs typeface="Arial"/>
              </a:rPr>
              <a:t>read</a:t>
            </a:r>
            <a:r>
              <a:rPr lang="fr-FR" i="1" dirty="0">
                <a:latin typeface="Arial"/>
                <a:cs typeface="Arial"/>
              </a:rPr>
              <a:t>-me » et des dossiers pour les présentations (comme celle-ci), les activités incluses dans cette présentation, un exemple d’ordre du jour qui peut être donné aux participants et un exemple d’ordre du jour détaillé qui peut être utilisé par les animateurs/modérateurs. Veuillez réviser les ordres du jour et les diapositives/activités correspondantes en fonction de votre contexte et de vos besoins.  </a:t>
            </a:r>
          </a:p>
          <a:p>
            <a:endParaRPr lang="en-US" i="1" dirty="0">
              <a:latin typeface="Arial"/>
              <a:cs typeface="Arial"/>
            </a:endParaRPr>
          </a:p>
          <a:p>
            <a:r>
              <a:rPr lang="fr-FR" i="1" dirty="0">
                <a:latin typeface="Arial"/>
                <a:cs typeface="Arial"/>
              </a:rPr>
              <a:t>Ce jeu de diapositives contient des diapositives pour le jour 4 d’un exemple de formation technique de 4 jours. Les diapositives du jour 4 se concentrent sur 1) la planification de l’adoption et de l’utilisation de l’approche 7-1-7 et 2) les activités de reformulation. </a:t>
            </a:r>
          </a:p>
          <a:p>
            <a:endParaRPr lang="en-US" i="1" dirty="0">
              <a:latin typeface="Arial"/>
              <a:cs typeface="Arial"/>
            </a:endParaRPr>
          </a:p>
          <a:p>
            <a:r>
              <a:rPr lang="fr-FR" i="1" dirty="0">
                <a:latin typeface="Arial"/>
                <a:cs typeface="Arial"/>
              </a:rPr>
              <a:t>Veuillez noter que les jours 1 à 3 de cette formation technique sont considérés comme du matériel de base pour présenter aux participants l’approche 7-1-7 et leur apprendre à l’adopter et à l’utiliser dans leur contexte. Ces diapositives du jour 4 sont facultatives. Veuillez examiner attentivement le fichier « </a:t>
            </a:r>
            <a:r>
              <a:rPr lang="fr-FR" i="1" dirty="0" err="1">
                <a:latin typeface="Arial"/>
                <a:cs typeface="Arial"/>
              </a:rPr>
              <a:t>read</a:t>
            </a:r>
            <a:r>
              <a:rPr lang="fr-FR" i="1" dirty="0">
                <a:latin typeface="Arial"/>
                <a:cs typeface="Arial"/>
              </a:rPr>
              <a:t>-me » de la formation technique pour mieux comprendre si et quand ces diapositives doivent être utilisées en fonction du public, du résultat escompté de l’atelier et des contraintes de temps.  </a:t>
            </a:r>
          </a:p>
          <a:p>
            <a:endParaRPr lang="en-US" i="1" dirty="0">
              <a:latin typeface="Arial"/>
              <a:cs typeface="Arial"/>
            </a:endParaRPr>
          </a:p>
          <a:p>
            <a:r>
              <a:rPr lang="fr-FR" i="1" dirty="0">
                <a:latin typeface="Arial"/>
                <a:cs typeface="Arial"/>
              </a:rPr>
              <a:t>Ces diapositives sont séparées en sections qui correspondent à l’exemple d’ordre du jour du jour 4 associé dans le fichier Excel de l’ordre du jour de l’atelier technique. </a:t>
            </a:r>
          </a:p>
          <a:p>
            <a:endParaRPr lang="en-US" i="1" dirty="0">
              <a:latin typeface="Arial"/>
              <a:cs typeface="Arial"/>
            </a:endParaRPr>
          </a:p>
          <a:p>
            <a:r>
              <a:rPr lang="fr-FR" i="1" dirty="0">
                <a:latin typeface="Arial"/>
                <a:cs typeface="Arial"/>
              </a:rPr>
              <a:t>Les principales sections dédiées à l’approche 7-1-7 de cette présentation sont les suivantes : </a:t>
            </a:r>
          </a:p>
          <a:p>
            <a:r>
              <a:rPr lang="fr-FR" i="1" dirty="0">
                <a:latin typeface="Arial"/>
                <a:cs typeface="Arial"/>
              </a:rPr>
              <a:t>1. Accueil, objectifs d’apprentissage et brise-glace</a:t>
            </a:r>
            <a:br>
              <a:rPr lang="fr-FR" i="1" dirty="0">
                <a:latin typeface="Arial"/>
                <a:cs typeface="Arial"/>
              </a:rPr>
            </a:br>
            <a:r>
              <a:rPr lang="fr-FR" i="1" dirty="0">
                <a:latin typeface="Arial"/>
                <a:cs typeface="Arial"/>
              </a:rPr>
              <a:t>2. « Faisons le point » </a:t>
            </a:r>
          </a:p>
          <a:p>
            <a:r>
              <a:rPr lang="fr-FR" i="1" dirty="0">
                <a:latin typeface="Arial"/>
                <a:cs typeface="Arial"/>
              </a:rPr>
              <a:t>3. Récapitulatif de l’adoption et de l’utilisation de l’approche 7-1-7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Arial"/>
                <a:cs typeface="Arial"/>
              </a:rPr>
              <a:t>4. Activité : planifier l’adoption et l’utilisation de l’approche 7-1-7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Arial"/>
                <a:cs typeface="Arial"/>
              </a:rPr>
              <a:t>5. Introduction à la formation des autres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Arial"/>
                <a:cs typeface="Arial"/>
              </a:rPr>
              <a:t>6. Activité : diapositives de reformulation</a:t>
            </a:r>
          </a:p>
          <a:p>
            <a:r>
              <a:rPr lang="fr-FR" i="1" dirty="0">
                <a:latin typeface="Arial"/>
                <a:cs typeface="Arial"/>
              </a:rPr>
              <a:t>7. Séance de discussion</a:t>
            </a:r>
          </a:p>
          <a:p>
            <a:endParaRPr lang="en-US" i="1" dirty="0">
              <a:latin typeface="Arial"/>
              <a:cs typeface="Arial"/>
            </a:endParaRPr>
          </a:p>
          <a:p>
            <a:r>
              <a:rPr lang="fr-FR" i="1" dirty="0">
                <a:latin typeface="Arial"/>
                <a:cs typeface="Arial"/>
              </a:rPr>
              <a:t>Des diapositives pour les pauses (à savoir le déjeuner et les deux pauses café) ainsi que les brise-glace sont également incluses.  </a:t>
            </a:r>
          </a:p>
          <a:p>
            <a:endParaRPr lang="en-US" i="1" dirty="0">
              <a:latin typeface="Arial"/>
              <a:cs typeface="Arial"/>
            </a:endParaRPr>
          </a:p>
          <a:p>
            <a:r>
              <a:rPr lang="fr-FR" i="1" dirty="0">
                <a:latin typeface="Arial"/>
                <a:cs typeface="Arial"/>
              </a:rPr>
              <a:t>Chaque diapositive comprend des notes qui peuvent être lues au public et sont accompagnées de commentaires destinés au modérateur/présentateur. Ces derniers sont identifiés par la mention « [Remarque pour la modération : xxx] ».  </a:t>
            </a:r>
          </a:p>
          <a:p>
            <a:endParaRPr lang="en-US" i="1" dirty="0">
              <a:latin typeface="Arial"/>
              <a:cs typeface="Arial"/>
            </a:endParaRPr>
          </a:p>
          <a:p>
            <a:endParaRPr lang="en-US" i="1" dirty="0">
              <a:latin typeface="Arial"/>
              <a:cs typeface="Arial"/>
            </a:endParaRPr>
          </a:p>
          <a:p>
            <a:endParaRPr lang="en-US" i="1" dirty="0">
              <a:latin typeface="Arial"/>
              <a:cs typeface="Arial"/>
            </a:endParaRPr>
          </a:p>
          <a:p>
            <a:r>
              <a:rPr lang="fr-FR" i="1" dirty="0">
                <a:latin typeface="Arial"/>
                <a:cs typeface="Arial"/>
              </a:rPr>
              <a:t> </a:t>
            </a:r>
          </a:p>
          <a:p>
            <a:endParaRPr lang="en-US" i="1"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a:t>
            </a:fld>
            <a:endParaRPr lang="en-US"/>
          </a:p>
        </p:txBody>
      </p:sp>
    </p:spTree>
    <p:extLst>
      <p:ext uri="{BB962C8B-B14F-4D97-AF65-F5344CB8AC3E}">
        <p14:creationId xmlns:p14="http://schemas.microsoft.com/office/powerpoint/2010/main" val="2169149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Nous continuerons à utiliser l’espace « Faisons le point » pour recueillir vos questions et idées, et pour y répondre à travers des présentations et des séances de questions-réponses dédiées.  </a:t>
            </a:r>
          </a:p>
          <a:p>
            <a:r>
              <a:rPr lang="fr-FR">
                <a:latin typeface="Arial"/>
                <a:cs typeface="Arial"/>
              </a:rPr>
              <a:t> </a:t>
            </a:r>
          </a:p>
          <a:p>
            <a:r>
              <a:rPr lang="fr-FR">
                <a:latin typeface="Arial"/>
                <a:cs typeface="Arial"/>
              </a:rPr>
              <a:t>Veuillez ajouter toute question que vous avez au sujet de l’approche 7-1-7 dans l’espace « Faisons le point » tout au long de la journée. </a:t>
            </a:r>
          </a:p>
          <a:p>
            <a:endParaRPr lang="en-US">
              <a:latin typeface="Calibri"/>
              <a:ea typeface="Calibri"/>
              <a:cs typeface="Calibri"/>
            </a:endParaRPr>
          </a:p>
          <a:p>
            <a:endParaRPr lang="en-US">
              <a:latin typeface="Calibri"/>
              <a:ea typeface="Calibri"/>
              <a:cs typeface="Calibri"/>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10</a:t>
            </a:fld>
            <a:endParaRPr lang="en-US"/>
          </a:p>
        </p:txBody>
      </p:sp>
    </p:spTree>
    <p:extLst>
      <p:ext uri="{BB962C8B-B14F-4D97-AF65-F5344CB8AC3E}">
        <p14:creationId xmlns:p14="http://schemas.microsoft.com/office/powerpoint/2010/main" val="1979584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6F9D8E-6508-2791-EA0D-DFA6B3464A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B9884-1E42-58D6-EDB5-3EBF3D75C7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7B9E3A-3368-E168-71FC-59CF50ABB2B5}"/>
              </a:ext>
            </a:extLst>
          </p:cNvPr>
          <p:cNvSpPr>
            <a:spLocks noGrp="1"/>
          </p:cNvSpPr>
          <p:nvPr>
            <p:ph type="body" idx="1"/>
          </p:nvPr>
        </p:nvSpPr>
        <p:spPr/>
        <p:txBody>
          <a:bodyPr/>
          <a:lstStyle/>
          <a:p>
            <a:r>
              <a:rPr lang="fr-FR" i="1">
                <a:latin typeface="Arial"/>
                <a:cs typeface="Arial"/>
              </a:rPr>
              <a:t>[Remarque pour la modération : donnez la priorité aux questions posées par les participants au cours de la séance de la journée précédente. Nous recommandons de regrouper les questions de l’espace « Faisons le point » s’il y en a plusieurs similaires. Vous pouvez rester sur cette diapositive tout en répondant verbalement aux questions de l’espace « Faisons le point ». Après cette diapositive, vous en trouverez une autre que vous pouvez utiliser avec les questions fréquemment posées au cas où il n’y aurait pas ou peu de questions dans l’espace « Faisons le point ».] </a:t>
            </a:r>
          </a:p>
          <a:p>
            <a:endParaRPr lang="en-US" dirty="0"/>
          </a:p>
          <a:p>
            <a:r>
              <a:rPr lang="fr-FR">
                <a:latin typeface="Arial"/>
                <a:cs typeface="Arial"/>
              </a:rPr>
              <a:t>Passons maintenant en revue certaines des questions que vous avez posées dans l’espace « Faisons le point » ou que nous avons entendues au cours des discussions.  </a:t>
            </a:r>
          </a:p>
          <a:p>
            <a:endParaRPr lang="en-US" dirty="0"/>
          </a:p>
          <a:p>
            <a:endParaRPr lang="en-US" dirty="0">
              <a:latin typeface="Arial"/>
              <a:cs typeface="Arial"/>
            </a:endParaRP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19989D9E-7E36-208A-EC6E-8559ED60C5E1}"/>
              </a:ext>
            </a:extLst>
          </p:cNvPr>
          <p:cNvSpPr>
            <a:spLocks noGrp="1"/>
          </p:cNvSpPr>
          <p:nvPr>
            <p:ph type="sldNum" sz="quarter" idx="5"/>
          </p:nvPr>
        </p:nvSpPr>
        <p:spPr/>
        <p:txBody>
          <a:bodyPr/>
          <a:lstStyle/>
          <a:p>
            <a:fld id="{A1E75C25-C22B-D14A-8C88-D3C1CFA09A77}" type="slidenum">
              <a:rPr lang="en-US" smtClean="0"/>
              <a:pPr/>
              <a:t>11</a:t>
            </a:fld>
            <a:endParaRPr lang="en-US"/>
          </a:p>
        </p:txBody>
      </p:sp>
    </p:spTree>
    <p:extLst>
      <p:ext uri="{BB962C8B-B14F-4D97-AF65-F5344CB8AC3E}">
        <p14:creationId xmlns:p14="http://schemas.microsoft.com/office/powerpoint/2010/main" val="2220805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6CDF9-248F-4017-501F-CE6C5DE084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D3CB5-5FA0-12C7-CE4C-77E4D3EE6D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8F66A6-1CC5-83D0-2983-FF05C2B89155}"/>
              </a:ext>
            </a:extLst>
          </p:cNvPr>
          <p:cNvSpPr>
            <a:spLocks noGrp="1"/>
          </p:cNvSpPr>
          <p:nvPr>
            <p:ph type="body" idx="1"/>
          </p:nvPr>
        </p:nvSpPr>
        <p:spPr/>
        <p:txBody>
          <a:bodyPr/>
          <a:lstStyle/>
          <a:p>
            <a:pPr>
              <a:defRPr/>
            </a:pPr>
            <a:r>
              <a:rPr lang="fr-FR" i="1">
                <a:latin typeface="Arial"/>
                <a:cs typeface="Arial"/>
              </a:rPr>
              <a:t>[Remarque pour la modération : affichez ces questions uniquement s’il reste du temps après le traitement des questions de l’espace « Faisons le point ». Si l’une de ces questions est une répétition des questions de l’espace « Faisons le point », ignorez-les ici.]</a:t>
            </a:r>
          </a:p>
          <a:p>
            <a:pPr>
              <a:defRPr/>
            </a:pPr>
            <a:endParaRPr lang="en-US" dirty="0">
              <a:latin typeface="Calibri"/>
              <a:ea typeface="Calibri"/>
              <a:cs typeface="Calibri"/>
            </a:endParaRPr>
          </a:p>
          <a:p>
            <a:pPr>
              <a:defRPr/>
            </a:pPr>
            <a:r>
              <a:rPr lang="fr-FR" b="0">
                <a:latin typeface="Arial"/>
                <a:ea typeface="Arial"/>
                <a:cs typeface="Arial"/>
              </a:rPr>
              <a:t>Passons en revue quelques questions courantes qui ont été soulevées dans les ateliers précédents dédiés à l’approche 7-1-7. </a:t>
            </a:r>
          </a:p>
          <a:p>
            <a:pPr>
              <a:defRPr/>
            </a:pPr>
            <a:endParaRPr lang="en-US" dirty="0">
              <a:latin typeface="Arial"/>
              <a:ea typeface="Calibri"/>
              <a:cs typeface="Arial"/>
            </a:endParaRPr>
          </a:p>
          <a:p>
            <a:pPr>
              <a:defRPr/>
            </a:pPr>
            <a:r>
              <a:rPr lang="fr-FR">
                <a:latin typeface="Arial"/>
                <a:ea typeface="Arial"/>
                <a:cs typeface="Arial"/>
              </a:rPr>
              <a:t>[CLIQUER] </a:t>
            </a:r>
          </a:p>
          <a:p>
            <a:pPr>
              <a:defRPr/>
            </a:pPr>
            <a:endParaRPr lang="en-US" b="1" dirty="0">
              <a:latin typeface="Arial"/>
              <a:cs typeface="Arial"/>
            </a:endParaRPr>
          </a:p>
          <a:p>
            <a:pPr marL="0" indent="0">
              <a:buNone/>
            </a:pPr>
            <a:r>
              <a:rPr lang="fr-FR" b="1">
                <a:latin typeface="Arial"/>
                <a:cs typeface="Arial"/>
              </a:rPr>
              <a:t>Tout d’abord, comment la cible 7-1-7 peut-elle être utilisée à différents niveaux de gouvernance de la santé publique ?</a:t>
            </a:r>
          </a:p>
          <a:p>
            <a:pPr>
              <a:defRPr/>
            </a:pPr>
            <a:endParaRPr lang="en-US" dirty="0">
              <a:latin typeface="Arial"/>
              <a:cs typeface="Arial"/>
            </a:endParaRPr>
          </a:p>
          <a:p>
            <a:r>
              <a:rPr lang="fr-FR">
                <a:solidFill>
                  <a:srgbClr val="29373D"/>
                </a:solidFill>
                <a:latin typeface="Arial"/>
                <a:cs typeface="Arial"/>
              </a:rPr>
              <a:t>[Répondre]</a:t>
            </a:r>
            <a:r>
              <a:rPr lang="fr-FR" b="0" i="0">
                <a:solidFill>
                  <a:srgbClr val="29373D"/>
                </a:solidFill>
                <a:effectLst/>
                <a:latin typeface="InterVariable"/>
                <a:cs typeface="Arial"/>
              </a:rPr>
              <a:t> </a:t>
            </a:r>
            <a:r>
              <a:rPr lang="fr-FR">
                <a:solidFill>
                  <a:srgbClr val="29373D"/>
                </a:solidFill>
                <a:latin typeface="Arial"/>
                <a:cs typeface="Arial"/>
              </a:rPr>
              <a:t>Chaque pays doit décider des rôles que joueront les différents niveaux du système de santé publique dans la mise en œuvre de l’approche 7-1-7. Lors de la détermination des rôles et des responsabilités, il convient de prendre en compte les niveaux du système de santé publique qui devraient être immédiatement informés d’un nouvel événement de santé publique, les niveaux du gouvernement qui sont généralement responsables des sept premières actions de réponse précoce, y compris l’investigation initiale, les niveaux du gouvernement qui possèdent les ressources financières nécessaires pour résoudre les goulets d’étranglement pendant une réponse et les niveaux du gouvernement qui participent à l’élaboration de plans d’action nationaux pour la sécurité sanitaire ou d’autres plans opérationnels qui identifient ce qui est nécessaire pour améliorer les systèmes impliqués dans la détection, la notification et la réponse.</a:t>
            </a:r>
            <a:br>
              <a:rPr lang="fr-FR"/>
            </a:br>
            <a:br>
              <a:rPr lang="fr-FR"/>
            </a:br>
            <a:r>
              <a:rPr lang="fr-FR">
                <a:solidFill>
                  <a:srgbClr val="29373D"/>
                </a:solidFill>
                <a:latin typeface="Arial"/>
                <a:cs typeface="Arial"/>
              </a:rPr>
              <a:t>Dans la plupart des contextes où l’approche 7-1-7 a été mise en œuvre, la responsabilité de l’investigation initiale et de la réponse incombe au niveau local (par exemple, municipal, district). Il a donc été jugé important de former le personnel concerné, par exemple les équipes de réponse rapide, à ce niveau pour utiliser cette approche. Les niveaux supérieurs du gouvernement ont généralement fourni un soutien technique et financier au niveau local. La réunion des parties prenantes de niveau supérieur peu après la notification, afin d’examiner les progrès accomplis dans la mise en œuvre des sept actions de réponse précoce, peut être essentielle pour accéder aux ressources nécessaires pour remédier aux goulets d’étranglement et améliorer la réponse en cours. En outre, les niveaux supérieurs du gouvernement peuvent utiliser l’approche 7-1-7 pour surveiller les performances des administrations locales de santé publique et identifier celles qui nécessitent un soutien supplémentaire, ainsi que pour identifier les goulets d’étranglement communs à plusieurs administrations qui nécessitent une action priorisée.</a:t>
            </a:r>
          </a:p>
          <a:p>
            <a:endParaRPr lang="en-US" dirty="0">
              <a:solidFill>
                <a:srgbClr val="29373D"/>
              </a:solidFill>
              <a:latin typeface="InterVariable"/>
              <a:ea typeface="Calibri"/>
              <a:cs typeface="Arial" panose="020B0604020202020204" pitchFamily="34" charset="0"/>
            </a:endParaRPr>
          </a:p>
          <a:p>
            <a:pPr>
              <a:defRPr/>
            </a:pPr>
            <a:r>
              <a:rPr lang="fr-FR">
                <a:latin typeface="Arial"/>
                <a:cs typeface="Arial"/>
              </a:rPr>
              <a:t>[CLIQUER] </a:t>
            </a:r>
          </a:p>
          <a:p>
            <a:pPr>
              <a:defRPr/>
            </a:pPr>
            <a:endParaRPr lang="en-US" dirty="0">
              <a:latin typeface="Calibri"/>
              <a:ea typeface="Calibri"/>
              <a:cs typeface="Calibri"/>
            </a:endParaRPr>
          </a:p>
          <a:p>
            <a:r>
              <a:rPr lang="fr-FR" b="1">
                <a:solidFill>
                  <a:srgbClr val="000000"/>
                </a:solidFill>
                <a:latin typeface="Arial"/>
                <a:cs typeface="Arial"/>
              </a:rPr>
              <a:t>Ensuite, comment la cible 7-1-7 contribue-t-elle à la réalisation d’autres objectifs ? </a:t>
            </a:r>
          </a:p>
          <a:p>
            <a:pPr marL="0" indent="0">
              <a:buNone/>
            </a:pPr>
            <a:endParaRPr lang="en-US" dirty="0">
              <a:solidFill>
                <a:srgbClr val="000000"/>
              </a:solidFill>
              <a:latin typeface="Arial"/>
              <a:cs typeface="Arial"/>
            </a:endParaRPr>
          </a:p>
          <a:p>
            <a:r>
              <a:rPr lang="fr-FR">
                <a:solidFill>
                  <a:srgbClr val="000000"/>
                </a:solidFill>
              </a:rPr>
              <a:t>[Réponse] La rapidité d’exécution est de plus en plus reconnue comme un facteur important dans l’amélioration des performances du système pour la détection et la réponse précoces en cas d’urgences de santé publique.</a:t>
            </a:r>
          </a:p>
          <a:p>
            <a:endParaRPr lang="en-US" dirty="0">
              <a:solidFill>
                <a:srgbClr val="000000"/>
              </a:solidFill>
            </a:endParaRPr>
          </a:p>
          <a:p>
            <a:r>
              <a:rPr lang="fr-FR">
                <a:solidFill>
                  <a:srgbClr val="000000"/>
                </a:solidFill>
                <a:latin typeface="Arial"/>
                <a:cs typeface="Arial"/>
              </a:rPr>
              <a:t>La cible 7-1-7 a été ajoutée au </a:t>
            </a:r>
            <a:r>
              <a:rPr lang="fr-FR">
                <a:solidFill>
                  <a:srgbClr val="000000"/>
                </a:solidFill>
                <a:latin typeface="Arial"/>
                <a:cs typeface="Arial"/>
                <a:hlinkClick r:id="rId3"/>
              </a:rPr>
              <a:t>quatorzième programme général de travail de l’Organisation mondiale de la Santé (OMS)</a:t>
            </a:r>
            <a:r>
              <a:rPr lang="fr-FR">
                <a:solidFill>
                  <a:srgbClr val="000000"/>
                </a:solidFill>
                <a:latin typeface="Arial"/>
                <a:cs typeface="Arial"/>
              </a:rPr>
              <a:t> pour la période 2025-2028 en tant qu’indicateur commun de résultats. L’approche 7-1-7 est également alignée sur l’</a:t>
            </a:r>
            <a:r>
              <a:rPr lang="fr-FR">
                <a:solidFill>
                  <a:srgbClr val="000000"/>
                </a:solidFill>
                <a:latin typeface="Arial"/>
                <a:cs typeface="Arial"/>
                <a:hlinkClick r:id="rId4"/>
              </a:rPr>
              <a:t>objectif de trois milliards pour la protection lors des urgences sanitaires</a:t>
            </a:r>
            <a:r>
              <a:rPr lang="fr-FR">
                <a:solidFill>
                  <a:srgbClr val="000000"/>
                </a:solidFill>
                <a:latin typeface="Arial"/>
                <a:cs typeface="Arial"/>
              </a:rPr>
              <a:t>, qui a créé une nouvelle mesure mondiale pour la détection, la notification et la réponse opportunes aux menaces pour la santé publique.</a:t>
            </a:r>
          </a:p>
          <a:p>
            <a:endParaRPr lang="en-US" dirty="0">
              <a:solidFill>
                <a:srgbClr val="000000"/>
              </a:solidFill>
            </a:endParaRPr>
          </a:p>
          <a:p>
            <a:r>
              <a:rPr lang="fr-FR">
                <a:solidFill>
                  <a:srgbClr val="000000"/>
                </a:solidFill>
                <a:latin typeface="Arial"/>
                <a:cs typeface="Arial"/>
              </a:rPr>
              <a:t>Elle contribue également à la réalisation de </a:t>
            </a:r>
            <a:r>
              <a:rPr lang="fr-FR">
                <a:solidFill>
                  <a:srgbClr val="000000"/>
                </a:solidFill>
                <a:latin typeface="Arial"/>
                <a:cs typeface="Arial"/>
                <a:hlinkClick r:id="rId5"/>
              </a:rPr>
              <a:t>l’objectif de développement durable n</a:t>
            </a:r>
            <a:r>
              <a:rPr lang="fr-FR" baseline="30000">
                <a:solidFill>
                  <a:srgbClr val="000000"/>
                </a:solidFill>
                <a:latin typeface="Arial"/>
                <a:cs typeface="Arial"/>
                <a:hlinkClick r:id="rId5"/>
              </a:rPr>
              <a:t>o</a:t>
            </a:r>
            <a:r>
              <a:rPr lang="fr-FR">
                <a:solidFill>
                  <a:srgbClr val="000000"/>
                </a:solidFill>
                <a:latin typeface="Arial"/>
                <a:cs typeface="Arial"/>
                <a:hlinkClick r:id="rId5"/>
              </a:rPr>
              <a:t> 3, en particulier la cible n</a:t>
            </a:r>
            <a:r>
              <a:rPr lang="fr-FR" baseline="30000">
                <a:solidFill>
                  <a:srgbClr val="000000"/>
                </a:solidFill>
                <a:latin typeface="Arial"/>
                <a:cs typeface="Arial"/>
                <a:hlinkClick r:id="rId5"/>
              </a:rPr>
              <a:t>o</a:t>
            </a:r>
            <a:r>
              <a:rPr lang="fr-FR">
                <a:solidFill>
                  <a:srgbClr val="000000"/>
                </a:solidFill>
                <a:latin typeface="Arial"/>
                <a:cs typeface="Arial"/>
                <a:hlinkClick r:id="rId5"/>
              </a:rPr>
              <a:t> 3.3</a:t>
            </a:r>
            <a:r>
              <a:rPr lang="fr-FR">
                <a:solidFill>
                  <a:srgbClr val="000000"/>
                </a:solidFill>
                <a:latin typeface="Arial"/>
                <a:cs typeface="Arial"/>
              </a:rPr>
              <a:t>, qui vise à mettre fin aux épidémies de maladies transmissibles et à renforcer les capacités des pays en matière d’alerte précoce, de réduction des risques et de gestion des risques sanitaires nationaux et mondiaux.</a:t>
            </a:r>
          </a:p>
          <a:p>
            <a:endParaRPr lang="en-US" dirty="0">
              <a:solidFill>
                <a:srgbClr val="000000"/>
              </a:solidFill>
            </a:endParaRPr>
          </a:p>
          <a:p>
            <a:r>
              <a:rPr lang="fr-FR">
                <a:solidFill>
                  <a:srgbClr val="000000"/>
                </a:solidFill>
                <a:latin typeface="Arial"/>
                <a:cs typeface="Arial"/>
                <a:hlinkClick r:id="rId6"/>
              </a:rPr>
              <a:t>The Pandemic Fund</a:t>
            </a:r>
            <a:r>
              <a:rPr lang="fr-FR">
                <a:solidFill>
                  <a:srgbClr val="000000"/>
                </a:solidFill>
                <a:latin typeface="Arial"/>
                <a:cs typeface="Arial"/>
              </a:rPr>
              <a:t>, qui fournit des subventions pour des projets visant à renforcer les fonctions de prévention, de préparation et de réponse en cas de pandémie, a également inclus la cible 7-1-7 dans son </a:t>
            </a:r>
            <a:r>
              <a:rPr lang="fr-FR">
                <a:solidFill>
                  <a:srgbClr val="000000"/>
                </a:solidFill>
                <a:latin typeface="Arial"/>
                <a:cs typeface="Arial"/>
                <a:hlinkClick r:id="rId7"/>
              </a:rPr>
              <a:t>cadre de résultats</a:t>
            </a:r>
            <a:r>
              <a:rPr lang="fr-FR">
                <a:solidFill>
                  <a:srgbClr val="000000"/>
                </a:solidFill>
                <a:latin typeface="Arial"/>
                <a:cs typeface="Arial"/>
              </a:rPr>
              <a:t>.</a:t>
            </a:r>
          </a:p>
          <a:p>
            <a:endParaRPr lang="en-US" dirty="0">
              <a:solidFill>
                <a:srgbClr val="000000"/>
              </a:solidFill>
            </a:endParaRPr>
          </a:p>
          <a:p>
            <a:r>
              <a:rPr lang="fr-FR">
                <a:solidFill>
                  <a:srgbClr val="000000"/>
                </a:solidFill>
                <a:latin typeface="Arial"/>
                <a:cs typeface="Arial"/>
              </a:rPr>
              <a:t>La cible 7-1-7 offre une approche complémentaire et propose une méthode simplifiée pour évaluer dans quelle mesure les systèmes de sécurité sanitaire détectent et réagissent aux épidémies dans des conditions réelles et en temps réel. Elle aide les pays à recueillir des données fiables pour une prise de décision immédiate afin d’améliorer la coordination et les performances globales, mais aussi de prioriser leur utilisation des ressources existantes et leurs besoins de financement futurs.</a:t>
            </a:r>
          </a:p>
          <a:p>
            <a:pPr algn="l">
              <a:buNone/>
            </a:pPr>
            <a:endParaRPr lang="en-US" b="0" i="0" dirty="0">
              <a:solidFill>
                <a:srgbClr val="000000"/>
              </a:solidFill>
              <a:effectLst/>
              <a:latin typeface="Arial"/>
              <a:cs typeface="Arial"/>
            </a:endParaRPr>
          </a:p>
          <a:p>
            <a:endParaRPr lang="en-US" dirty="0">
              <a:solidFill>
                <a:srgbClr val="000000"/>
              </a:solidFill>
              <a:latin typeface="Arial"/>
              <a:cs typeface="Arial"/>
            </a:endParaRPr>
          </a:p>
          <a:p>
            <a:endParaRPr lang="en-US" dirty="0">
              <a:solidFill>
                <a:srgbClr val="000000"/>
              </a:solidFill>
              <a:latin typeface="Arial"/>
              <a:cs typeface="Arial"/>
            </a:endParaRPr>
          </a:p>
          <a:p>
            <a:endParaRPr lang="en-US" dirty="0">
              <a:solidFill>
                <a:srgbClr val="000000"/>
              </a:solidFill>
              <a:latin typeface="Arial"/>
              <a:cs typeface="Arial"/>
            </a:endParaRPr>
          </a:p>
        </p:txBody>
      </p:sp>
      <p:sp>
        <p:nvSpPr>
          <p:cNvPr id="4" name="Slide Number Placeholder 3">
            <a:extLst>
              <a:ext uri="{FF2B5EF4-FFF2-40B4-BE49-F238E27FC236}">
                <a16:creationId xmlns:a16="http://schemas.microsoft.com/office/drawing/2014/main" id="{3294F0A6-35D8-07EE-4DAE-001B71BFB09E}"/>
              </a:ext>
            </a:extLst>
          </p:cNvPr>
          <p:cNvSpPr>
            <a:spLocks noGrp="1"/>
          </p:cNvSpPr>
          <p:nvPr>
            <p:ph type="sldNum" sz="quarter" idx="5"/>
          </p:nvPr>
        </p:nvSpPr>
        <p:spPr/>
        <p:txBody>
          <a:bodyPr/>
          <a:lstStyle/>
          <a:p>
            <a:fld id="{A1E75C25-C22B-D14A-8C88-D3C1CFA09A77}" type="slidenum">
              <a:rPr lang="en-US" smtClean="0"/>
              <a:pPr/>
              <a:t>12</a:t>
            </a:fld>
            <a:endParaRPr lang="en-US"/>
          </a:p>
        </p:txBody>
      </p:sp>
    </p:spTree>
    <p:extLst>
      <p:ext uri="{BB962C8B-B14F-4D97-AF65-F5344CB8AC3E}">
        <p14:creationId xmlns:p14="http://schemas.microsoft.com/office/powerpoint/2010/main" val="2471112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AC02B-B2E7-DDC9-2174-D3B4067B90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FBAB9F-4674-D46B-CB7F-7BEC0E4117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178106-E0DF-8084-18F7-852C96EFBAC2}"/>
              </a:ext>
            </a:extLst>
          </p:cNvPr>
          <p:cNvSpPr>
            <a:spLocks noGrp="1"/>
          </p:cNvSpPr>
          <p:nvPr>
            <p:ph type="body" idx="1"/>
          </p:nvPr>
        </p:nvSpPr>
        <p:spPr/>
        <p:txBody>
          <a:bodyPr/>
          <a:lstStyle/>
          <a:p>
            <a:r>
              <a:rPr lang="fr-FR" b="0" i="1" u="none" strike="noStrike">
                <a:solidFill>
                  <a:srgbClr val="000000"/>
                </a:solidFill>
                <a:effectLst/>
                <a:latin typeface="Arial"/>
                <a:cs typeface="Arial"/>
              </a:rPr>
              <a:t>[Remarque pour la modération : nous avons alloué 20 minutes à cette </a:t>
            </a:r>
            <a:r>
              <a:rPr lang="fr-FR" i="1">
                <a:solidFill>
                  <a:srgbClr val="000000"/>
                </a:solidFill>
                <a:latin typeface="Arial"/>
                <a:cs typeface="Arial"/>
              </a:rPr>
              <a:t>activité :</a:t>
            </a:r>
          </a:p>
          <a:p>
            <a:pPr marL="171450" indent="-171450">
              <a:buFont typeface="Arial"/>
              <a:buChar char="•"/>
            </a:pPr>
            <a:r>
              <a:rPr lang="fr-FR" i="1">
                <a:solidFill>
                  <a:srgbClr val="000000"/>
                </a:solidFill>
                <a:latin typeface="Arial"/>
                <a:cs typeface="Arial"/>
              </a:rPr>
              <a:t>quelques</a:t>
            </a:r>
            <a:r>
              <a:rPr lang="fr-FR" b="0" i="1" u="none" strike="noStrike">
                <a:solidFill>
                  <a:srgbClr val="000000"/>
                </a:solidFill>
                <a:effectLst/>
                <a:latin typeface="Arial"/>
                <a:cs typeface="Arial"/>
              </a:rPr>
              <a:t> minutes pour donner des instructions et répartir les participants en groupes</a:t>
            </a:r>
            <a:r>
              <a:rPr lang="fr-FR" i="1">
                <a:solidFill>
                  <a:srgbClr val="000000"/>
                </a:solidFill>
                <a:latin typeface="Arial"/>
                <a:cs typeface="Arial"/>
              </a:rPr>
              <a:t> de 6 à 8 ;</a:t>
            </a:r>
            <a:r>
              <a:rPr lang="fr-FR" b="0" i="1" u="none" strike="noStrike">
                <a:solidFill>
                  <a:srgbClr val="000000"/>
                </a:solidFill>
                <a:effectLst/>
                <a:latin typeface="Arial"/>
                <a:cs typeface="Arial"/>
              </a:rPr>
              <a:t> </a:t>
            </a:r>
          </a:p>
          <a:p>
            <a:pPr marL="171450" indent="-171450">
              <a:buFont typeface="Arial"/>
              <a:buChar char="•"/>
            </a:pPr>
            <a:r>
              <a:rPr lang="fr-FR" b="0" i="1" u="none" strike="noStrike">
                <a:solidFill>
                  <a:srgbClr val="000000"/>
                </a:solidFill>
                <a:effectLst/>
                <a:latin typeface="Arial"/>
                <a:cs typeface="Arial"/>
              </a:rPr>
              <a:t>environ 15 minutes pour le jeu ; </a:t>
            </a:r>
          </a:p>
          <a:p>
            <a:pPr marL="171450" indent="-171450">
              <a:buFont typeface="Arial"/>
              <a:buChar char="•"/>
            </a:pPr>
            <a:r>
              <a:rPr lang="fr-FR" b="0" i="1" u="none" strike="noStrike">
                <a:solidFill>
                  <a:srgbClr val="000000"/>
                </a:solidFill>
                <a:effectLst/>
                <a:latin typeface="Arial"/>
                <a:cs typeface="Arial"/>
              </a:rPr>
              <a:t>puis quelques minutes supplémentaires pour revoir quelques diapositives. </a:t>
            </a:r>
          </a:p>
          <a:p>
            <a:r>
              <a:rPr lang="fr-FR" b="0" i="1" u="none" strike="noStrike">
                <a:solidFill>
                  <a:srgbClr val="000000"/>
                </a:solidFill>
                <a:effectLst/>
                <a:latin typeface="Arial"/>
                <a:cs typeface="Arial"/>
              </a:rPr>
              <a:t>Chaque groupe proposera 2 questions à poser aux autres groupes sur ce qu’ils ont appris sur l’approche 7-1-7 pendant l’atelier. À la fin, vous trouverez quelques diapositives rapides que vous pouvez parcourir pour leur rappeler les principales choses qu’ils ont apprises jusqu’à présent</a:t>
            </a:r>
            <a:r>
              <a:rPr lang="fr-FR" i="1">
                <a:solidFill>
                  <a:srgbClr val="000000"/>
                </a:solidFill>
                <a:latin typeface="Arial"/>
                <a:cs typeface="Arial"/>
              </a:rPr>
              <a:t>.]</a:t>
            </a:r>
          </a:p>
          <a:p>
            <a:endParaRPr lang="en-US" b="0" i="0" u="none" strike="noStrike" dirty="0">
              <a:solidFill>
                <a:srgbClr val="000000"/>
              </a:solidFill>
              <a:effectLst/>
              <a:latin typeface="Arial" panose="020B0604020202020204" pitchFamily="34" charset="0"/>
            </a:endParaRPr>
          </a:p>
          <a:p>
            <a:endParaRPr lang="en-US" b="0" i="0" u="none" strike="noStrike" dirty="0">
              <a:solidFill>
                <a:srgbClr val="000000"/>
              </a:solidFill>
              <a:effectLst/>
              <a:latin typeface="Arial" panose="020B0604020202020204" pitchFamily="34" charset="0"/>
            </a:endParaRPr>
          </a:p>
          <a:p>
            <a:r>
              <a:rPr lang="fr-FR" b="0" i="0" u="none" strike="noStrike">
                <a:solidFill>
                  <a:srgbClr val="000000"/>
                </a:solidFill>
                <a:effectLst/>
                <a:latin typeface="Arial"/>
                <a:cs typeface="Arial"/>
              </a:rPr>
              <a:t>Nous allons jouer à un petit jeu pour passer en revue les choses que nous avons apprises dans l’atelier jusqu’à présent</a:t>
            </a:r>
            <a:r>
              <a:rPr lang="fr-FR">
                <a:solidFill>
                  <a:srgbClr val="000000"/>
                </a:solidFill>
                <a:latin typeface="Arial"/>
                <a:cs typeface="Arial"/>
              </a:rPr>
              <a:t>.</a:t>
            </a:r>
          </a:p>
          <a:p>
            <a:endParaRPr lang="en-US" b="0" i="0" u="none" strike="noStrike" dirty="0">
              <a:solidFill>
                <a:srgbClr val="000000"/>
              </a:solidFill>
              <a:effectLst/>
              <a:latin typeface="Arial" panose="020B0604020202020204" pitchFamily="34" charset="0"/>
            </a:endParaRPr>
          </a:p>
          <a:p>
            <a:endParaRPr lang="en-US" b="0" i="0" u="none" strike="noStrike" dirty="0">
              <a:solidFill>
                <a:srgbClr val="000000"/>
              </a:solidFill>
              <a:effectLst/>
              <a:cs typeface="Arial" panose="020B0604020202020204" pitchFamily="34" charset="0"/>
            </a:endParaRPr>
          </a:p>
        </p:txBody>
      </p:sp>
      <p:sp>
        <p:nvSpPr>
          <p:cNvPr id="4" name="Slide Number Placeholder 3">
            <a:extLst>
              <a:ext uri="{FF2B5EF4-FFF2-40B4-BE49-F238E27FC236}">
                <a16:creationId xmlns:a16="http://schemas.microsoft.com/office/drawing/2014/main" id="{4D2D52D5-E65A-DF35-D7D2-6B88D1F8635A}"/>
              </a:ext>
            </a:extLst>
          </p:cNvPr>
          <p:cNvSpPr>
            <a:spLocks noGrp="1"/>
          </p:cNvSpPr>
          <p:nvPr>
            <p:ph type="sldNum" sz="quarter" idx="5"/>
          </p:nvPr>
        </p:nvSpPr>
        <p:spPr/>
        <p:txBody>
          <a:bodyPr/>
          <a:lstStyle/>
          <a:p>
            <a:fld id="{A1E75C25-C22B-D14A-8C88-D3C1CFA09A77}" type="slidenum">
              <a:rPr lang="en-US" smtClean="0"/>
              <a:pPr/>
              <a:t>13</a:t>
            </a:fld>
            <a:endParaRPr lang="en-US"/>
          </a:p>
        </p:txBody>
      </p:sp>
    </p:spTree>
    <p:extLst>
      <p:ext uri="{BB962C8B-B14F-4D97-AF65-F5344CB8AC3E}">
        <p14:creationId xmlns:p14="http://schemas.microsoft.com/office/powerpoint/2010/main" val="2607702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B16000-2ADD-AF29-A564-2DBE3DE548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DF011C9-2782-0F5A-8FC0-15C957E21F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A91F1A-5B1B-4CC5-1242-4A57EEDB3DD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a:solidFill>
                  <a:srgbClr val="000000"/>
                </a:solidFill>
                <a:effectLst/>
                <a:latin typeface="Arial"/>
                <a:cs typeface="Arial"/>
              </a:rPr>
              <a:t>Maintenant que vous êtes dans vos groupes, voici ce que vous allez faire. Chaque groupe va préparer deux </a:t>
            </a:r>
            <a:r>
              <a:rPr lang="fr-FR">
                <a:latin typeface="Arial"/>
                <a:cs typeface="Arial"/>
              </a:rPr>
              <a:t>questions à poser aux autres participants sur un point que vous avez appris concernant l’approche 7-1-7 lors de cet atelier. Repensez aux leçons que vous avez apprises au cours de cet atelier (sur la présentation de la cible 7-1-7, sur les principales étapes d’utilisation et sur les éléments de l’adoption) lorsque vous rédigez vos questions.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Suivez la règle d’or et ne rendez pas les questions impossibles à répondre.  Vous disposez de 3 minutes.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a:defRPr/>
            </a:pPr>
            <a:r>
              <a:rPr lang="fr-FR">
                <a:latin typeface="Arial"/>
                <a:cs typeface="Arial"/>
              </a:rPr>
              <a:t>Après cela, nous jouerons au jeu. Le groupe 1 posera sa première question. Les autres groupes auront la possibilité de répondre. Le groupe qui lève la main en premier aura la possibilité de répondre. S’il a la bonne réponse, il obtiendra un point.  S’il se trompe, le prochain groupe qui lèvera la main le plus rapidement aura une chance.  Le groupe qui répondra correctement en premier obtiendra un point. Ensuite, le groupe 2 posera sa première question et ainsi de suite, jusqu’à ce que nous n’ayons plus de temps ou plus de questions.  </a:t>
            </a:r>
            <a:br>
              <a:rPr lang="fr-FR">
                <a:latin typeface="Arial"/>
                <a:cs typeface="Arial"/>
              </a:rPr>
            </a:br>
            <a:br>
              <a:rPr lang="fr-FR">
                <a:latin typeface="Arial"/>
                <a:cs typeface="Arial"/>
              </a:rPr>
            </a:br>
            <a:r>
              <a:rPr lang="fr-FR">
                <a:latin typeface="Arial"/>
                <a:cs typeface="Arial"/>
              </a:rPr>
              <a:t>Veuillez ignorer toutes les questions répétitives. </a:t>
            </a:r>
          </a:p>
          <a:p>
            <a:endParaRPr lang="en-US" dirty="0">
              <a:latin typeface="Arial"/>
              <a:cs typeface="Arial"/>
            </a:endParaRPr>
          </a:p>
          <a:p>
            <a:r>
              <a:rPr lang="fr-FR">
                <a:latin typeface="Arial"/>
                <a:cs typeface="Arial"/>
              </a:rPr>
              <a:t>Le groupe avec le plus de points gagnera et aura le droit de se vanter à vie.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fr-FR" b="0" i="0" u="none" strike="noStrike">
                <a:solidFill>
                  <a:srgbClr val="000000"/>
                </a:solidFill>
                <a:effectLst/>
                <a:latin typeface="Arial"/>
                <a:cs typeface="Arial"/>
              </a:rPr>
              <a:t>Allez-y et écrivez vos deux questions maintenant.</a:t>
            </a:r>
          </a:p>
          <a:p>
            <a:endParaRPr lang="en-US" b="0" i="0" u="none" strike="noStrike" dirty="0">
              <a:solidFill>
                <a:srgbClr val="000000"/>
              </a:solidFill>
              <a:effectLst/>
              <a:latin typeface="Arial" panose="020B0604020202020204" pitchFamily="34" charset="0"/>
            </a:endParaRPr>
          </a:p>
          <a:p>
            <a:r>
              <a:rPr lang="fr-FR" b="0" i="1" u="none" strike="noStrike">
                <a:solidFill>
                  <a:srgbClr val="000000"/>
                </a:solidFill>
                <a:effectLst/>
                <a:latin typeface="Arial"/>
                <a:cs typeface="Arial"/>
              </a:rPr>
              <a:t>[Remarque pour la modération : donnez-leur 3 minutes pour rédiger les questions. Jouez ensuite au jeu pendant les 12 minutes suivantes. Une fois le temps écoulé, passez à la diapositive suivante. Vous trouverez ci-dessous quelques questions que vous pouvez poser au cas où des questions sur certains sujets seraient nécessaires ou si vous aviez besoin d’un départage. Si ce n’est pas nécessaire, ne les partagez pas afin que les questions du jeu puissent être posées par les participants</a:t>
            </a:r>
            <a:r>
              <a:rPr lang="fr-FR" i="1">
                <a:solidFill>
                  <a:srgbClr val="000000"/>
                </a:solidFill>
                <a:latin typeface="Arial"/>
                <a:cs typeface="Arial"/>
              </a:rPr>
              <a:t>.</a:t>
            </a:r>
          </a:p>
          <a:p>
            <a:endParaRPr lang="en-US" b="0" i="1" u="none" strike="noStrike" dirty="0">
              <a:solidFill>
                <a:srgbClr val="000000"/>
              </a:solidFill>
              <a:effectLst/>
              <a:latin typeface="Arial" panose="020B0604020202020204" pitchFamily="34" charset="0"/>
            </a:endParaRPr>
          </a:p>
          <a:p>
            <a:r>
              <a:rPr lang="fr-FR" b="0" i="1" u="none" strike="noStrike">
                <a:solidFill>
                  <a:srgbClr val="000000"/>
                </a:solidFill>
                <a:effectLst/>
                <a:latin typeface="Arial"/>
                <a:cs typeface="Arial"/>
              </a:rPr>
              <a:t>Questions de secours pour l’animateur (à utiliser uniquement si nécessaire)</a:t>
            </a:r>
          </a:p>
          <a:p>
            <a:pPr marL="228600" indent="-228600">
              <a:buAutoNum type="arabicPeriod"/>
            </a:pPr>
            <a:r>
              <a:rPr lang="fr-FR" b="0" i="1" u="none" strike="noStrike">
                <a:solidFill>
                  <a:srgbClr val="000000"/>
                </a:solidFill>
                <a:effectLst/>
                <a:latin typeface="Arial"/>
                <a:cs typeface="Arial"/>
              </a:rPr>
              <a:t>Quelle est la différence entre les actions immédiates et les actions à plus long terme ?</a:t>
            </a:r>
          </a:p>
          <a:p>
            <a:pPr marL="228600" indent="-228600">
              <a:buAutoNum type="arabicPeriod"/>
            </a:pPr>
            <a:r>
              <a:rPr lang="fr-FR" b="0" i="1" u="none" strike="noStrike">
                <a:solidFill>
                  <a:srgbClr val="000000"/>
                </a:solidFill>
                <a:effectLst/>
                <a:latin typeface="Arial"/>
                <a:cs typeface="Arial"/>
              </a:rPr>
              <a:t>Qu’est-ce qu’un facteur favorisant ?</a:t>
            </a:r>
          </a:p>
          <a:p>
            <a:pPr marL="228600" indent="-228600">
              <a:buAutoNum type="arabicPeriod"/>
            </a:pPr>
            <a:r>
              <a:rPr lang="fr-FR" b="0" i="1" u="none" strike="noStrike">
                <a:solidFill>
                  <a:srgbClr val="000000"/>
                </a:solidFill>
                <a:effectLst/>
                <a:latin typeface="Arial"/>
                <a:cs typeface="Arial"/>
              </a:rPr>
              <a:t>Quelles sont les deux différences entre les revues des premières actions et les revues après action ?</a:t>
            </a:r>
          </a:p>
          <a:p>
            <a:pPr marL="228600" indent="-228600">
              <a:buAutoNum type="arabicPeriod"/>
            </a:pPr>
            <a:r>
              <a:rPr lang="fr-FR" b="0" i="1" u="none" strike="noStrike">
                <a:solidFill>
                  <a:srgbClr val="000000"/>
                </a:solidFill>
                <a:effectLst/>
                <a:latin typeface="Arial"/>
                <a:cs typeface="Arial"/>
              </a:rPr>
              <a:t>Quelle est la date d’apparition dans l’approche 7-1-7 pour une maladie non endémique ?</a:t>
            </a:r>
          </a:p>
          <a:p>
            <a:pPr marL="228600" indent="-228600">
              <a:buAutoNum type="arabicPeriod"/>
            </a:pPr>
            <a:r>
              <a:rPr lang="fr-FR" b="0" i="1" u="none" strike="noStrike">
                <a:solidFill>
                  <a:srgbClr val="000000"/>
                </a:solidFill>
                <a:effectLst/>
                <a:latin typeface="Arial"/>
                <a:cs typeface="Arial"/>
              </a:rPr>
              <a:t>À quel niveau du système de santé s’adresse la notification de l’approche 7-1-7 ?</a:t>
            </a:r>
          </a:p>
          <a:p>
            <a:pPr marL="228600" indent="-228600">
              <a:buAutoNum type="arabicPeriod"/>
            </a:pPr>
            <a:r>
              <a:rPr lang="fr-FR" b="0" i="1" u="none" strike="noStrike">
                <a:solidFill>
                  <a:srgbClr val="000000"/>
                </a:solidFill>
                <a:effectLst/>
                <a:latin typeface="Arial"/>
                <a:cs typeface="Arial"/>
              </a:rPr>
              <a:t>Que signifie l’acronyme SMART ?</a:t>
            </a:r>
          </a:p>
          <a:p>
            <a:pPr marL="228600" indent="-228600">
              <a:buAutoNum type="arabicPeriod"/>
            </a:pPr>
            <a:r>
              <a:rPr lang="fr-FR" b="0" i="1" u="none" strike="noStrike">
                <a:solidFill>
                  <a:srgbClr val="000000"/>
                </a:solidFill>
                <a:effectLst/>
                <a:latin typeface="Arial"/>
                <a:cs typeface="Arial"/>
              </a:rPr>
              <a:t>Quels sont les 4 critères d’un bon goulet d’étranglement ?</a:t>
            </a:r>
          </a:p>
          <a:p>
            <a:pPr marL="228600" indent="-228600">
              <a:buAutoNum type="arabicPeriod"/>
            </a:pPr>
            <a:r>
              <a:rPr lang="fr-FR" b="0" i="1" u="none" strike="noStrike">
                <a:solidFill>
                  <a:srgbClr val="000000"/>
                </a:solidFill>
                <a:effectLst/>
                <a:latin typeface="Arial"/>
                <a:cs typeface="Arial"/>
              </a:rPr>
              <a:t>Nommez 4 des 6 principaux éléments de l’adoption.</a:t>
            </a: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pPr marL="228600" indent="-228600">
              <a:buAutoNum type="arabicPeriod"/>
            </a:pPr>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1" u="none" strike="noStrike" dirty="0">
              <a:solidFill>
                <a:srgbClr val="000000"/>
              </a:solidFill>
              <a:effectLst/>
              <a:latin typeface="Arial" panose="020B0604020202020204" pitchFamily="34" charset="0"/>
            </a:endParaRPr>
          </a:p>
          <a:p>
            <a:endParaRPr lang="en-US" b="0" i="0" u="none" strike="noStrike" dirty="0">
              <a:solidFill>
                <a:srgbClr val="000000"/>
              </a:solidFill>
              <a:effectLst/>
              <a:latin typeface="Arial" panose="020B0604020202020204" pitchFamily="34" charset="0"/>
            </a:endParaRPr>
          </a:p>
        </p:txBody>
      </p:sp>
      <p:sp>
        <p:nvSpPr>
          <p:cNvPr id="4" name="Slide Number Placeholder 3">
            <a:extLst>
              <a:ext uri="{FF2B5EF4-FFF2-40B4-BE49-F238E27FC236}">
                <a16:creationId xmlns:a16="http://schemas.microsoft.com/office/drawing/2014/main" id="{E6356646-E695-D03D-AF02-829C1FE41556}"/>
              </a:ext>
            </a:extLst>
          </p:cNvPr>
          <p:cNvSpPr>
            <a:spLocks noGrp="1"/>
          </p:cNvSpPr>
          <p:nvPr>
            <p:ph type="sldNum" sz="quarter" idx="5"/>
          </p:nvPr>
        </p:nvSpPr>
        <p:spPr/>
        <p:txBody>
          <a:bodyPr/>
          <a:lstStyle/>
          <a:p>
            <a:fld id="{A1E75C25-C22B-D14A-8C88-D3C1CFA09A77}" type="slidenum">
              <a:rPr lang="en-US" smtClean="0"/>
              <a:pPr/>
              <a:t>14</a:t>
            </a:fld>
            <a:endParaRPr lang="en-US"/>
          </a:p>
        </p:txBody>
      </p:sp>
    </p:spTree>
    <p:extLst>
      <p:ext uri="{BB962C8B-B14F-4D97-AF65-F5344CB8AC3E}">
        <p14:creationId xmlns:p14="http://schemas.microsoft.com/office/powerpoint/2010/main" val="193531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les prochaines diapositives sont simplement destinées à un bref récapitulatif. Ne passez pas trop de temps dessus.]</a:t>
            </a:r>
          </a:p>
          <a:p>
            <a:endParaRPr lang="en-US" dirty="0">
              <a:latin typeface="Arial"/>
              <a:cs typeface="Arial"/>
            </a:endParaRPr>
          </a:p>
          <a:p>
            <a:r>
              <a:rPr lang="fr-FR">
                <a:solidFill>
                  <a:srgbClr val="212121"/>
                </a:solidFill>
              </a:rPr>
              <a:t>Je vais vous montrer les trois diapositives principales que nous avons abordées lors de cet atelier. Maintenant, j’aimerais que vous réfléchissiez aux questions que vous avez encore sur ce que nous avons appris. </a:t>
            </a:r>
          </a:p>
          <a:p>
            <a:endParaRPr lang="en-US" dirty="0">
              <a:solidFill>
                <a:srgbClr val="212121"/>
              </a:solidFill>
            </a:endParaRPr>
          </a:p>
          <a:p>
            <a:r>
              <a:rPr lang="fr-FR">
                <a:solidFill>
                  <a:srgbClr val="212121"/>
                </a:solidFill>
              </a:rPr>
              <a:t>La première diapositive présente le cycle de vie, en commençant par l’adoption de l’approche 7-1-7, en passant par l’utilisation de l’approche 7-1-7 dans le cadre d’un cycle de performances continu et enfin en utilisant l’approche 7-1-7 pour promouvoir la promptitude et l’amélioration des performances de manière plus générale. </a:t>
            </a:r>
          </a:p>
          <a:p>
            <a:endParaRPr lang="en-US" dirty="0">
              <a:solidFill>
                <a:srgbClr val="212121"/>
              </a:solidFill>
            </a:endParaRPr>
          </a:p>
          <a:p>
            <a:r>
              <a:rPr lang="fr-FR">
                <a:solidFill>
                  <a:srgbClr val="212121"/>
                </a:solidFill>
              </a:rPr>
              <a:t>Avez-vous des questions à ce sujet ? </a:t>
            </a:r>
          </a:p>
          <a:p>
            <a:endParaRPr lang="en-US" dirty="0">
              <a:solidFill>
                <a:srgbClr val="212121"/>
              </a:solidFill>
            </a:endParaRPr>
          </a:p>
          <a:p>
            <a:r>
              <a:rPr lang="fr-FR" i="1">
                <a:solidFill>
                  <a:srgbClr val="212121"/>
                </a:solidFill>
                <a:latin typeface="Arial"/>
                <a:cs typeface="Arial"/>
              </a:rPr>
              <a:t>[Remarque pour la modération : si des personnes posent des questions trop longues pour y répondre, dites-leur que vous les ajouterez dans l’espace « Faisons le point » et que vous répondrez à la question plus tard.]</a:t>
            </a:r>
          </a:p>
          <a:p>
            <a:endParaRPr lang="en-US" dirty="0">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80098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FDBD7-6F96-4562-4F7F-E890E20403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7721BB-B08B-EF38-BDA1-8BDEDB00FB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7C32FD-B58E-F671-7F24-1D72C8889339}"/>
              </a:ext>
            </a:extLst>
          </p:cNvPr>
          <p:cNvSpPr>
            <a:spLocks noGrp="1"/>
          </p:cNvSpPr>
          <p:nvPr>
            <p:ph type="body" idx="1"/>
          </p:nvPr>
        </p:nvSpPr>
        <p:spPr/>
        <p:txBody>
          <a:bodyPr/>
          <a:lstStyle/>
          <a:p>
            <a:r>
              <a:rPr lang="fr-FR">
                <a:solidFill>
                  <a:srgbClr val="212121"/>
                </a:solidFill>
              </a:rPr>
              <a:t>Ensuite, voici les 5 principales étapes de l’utilisation de l’approche 7-1-7 que nous avons abordées en détail lors de cet atelier. Des questions à ce sujet ? </a:t>
            </a:r>
          </a:p>
          <a:p>
            <a:endParaRPr lang="en-US" b="0" i="0" u="none" strike="noStrike" dirty="0">
              <a:solidFill>
                <a:srgbClr val="212121"/>
              </a:solidFill>
              <a:effectLst/>
              <a:latin typeface="Aptos" panose="020B0004020202020204" pitchFamily="34" charset="0"/>
              <a:cs typeface="Arial"/>
            </a:endParaRPr>
          </a:p>
          <a:p>
            <a:r>
              <a:rPr lang="fr-FR" b="0" i="1" u="none" strike="noStrike">
                <a:solidFill>
                  <a:srgbClr val="212121"/>
                </a:solidFill>
                <a:effectLst/>
                <a:latin typeface="Aptos"/>
                <a:cs typeface="Arial"/>
              </a:rPr>
              <a:t>[Remarque pour la modération : si des personnes posent des questions trop longues pour y répondre, dites-leur que vous les ajouterez dans l’espace « Faisons le point » et que vous répondrez à la question plus tard.]  </a:t>
            </a:r>
          </a:p>
          <a:p>
            <a:pPr>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95B13CAA-8D0D-24DB-9D17-41B520670D5D}"/>
              </a:ext>
            </a:extLst>
          </p:cNvPr>
          <p:cNvSpPr>
            <a:spLocks noGrp="1"/>
          </p:cNvSpPr>
          <p:nvPr>
            <p:ph type="sldNum" sz="quarter" idx="5"/>
          </p:nvPr>
        </p:nvSpPr>
        <p:spPr/>
        <p:txBody>
          <a:bodyPr/>
          <a:lstStyle/>
          <a:p>
            <a:fld id="{A1E75C25-C22B-D14A-8C88-D3C1CFA09A77}" type="slidenum">
              <a:rPr lang="en-US" smtClean="0"/>
              <a:pPr/>
              <a:t>16</a:t>
            </a:fld>
            <a:endParaRPr lang="en-US"/>
          </a:p>
        </p:txBody>
      </p:sp>
    </p:spTree>
    <p:extLst>
      <p:ext uri="{BB962C8B-B14F-4D97-AF65-F5344CB8AC3E}">
        <p14:creationId xmlns:p14="http://schemas.microsoft.com/office/powerpoint/2010/main" val="2430147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a:t>Enfin, voici les 6 principaux éléments pour adopter systématiquement l’approche 7-1-7. Des questions lorsque vous voyez cela ?</a:t>
            </a:r>
          </a:p>
          <a:p>
            <a:pPr>
              <a:defRPr/>
            </a:pPr>
            <a:endParaRPr lang="en-US" dirty="0"/>
          </a:p>
          <a:p>
            <a:pPr>
              <a:defRPr/>
            </a:pPr>
            <a:r>
              <a:rPr lang="fr-FR" i="1"/>
              <a:t>[Remarque pour la modération : si des personnes posent des questions trop longues pour y répondre, dites-leur que vous les ajouterez dans l’espace « Faisons le point » et que vous répondrez à la question plus tard.] </a:t>
            </a:r>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17</a:t>
            </a:fld>
            <a:endParaRPr lang="en-US"/>
          </a:p>
        </p:txBody>
      </p:sp>
    </p:spTree>
    <p:extLst>
      <p:ext uri="{BB962C8B-B14F-4D97-AF65-F5344CB8AC3E}">
        <p14:creationId xmlns:p14="http://schemas.microsoft.com/office/powerpoint/2010/main" val="1603075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a:t>
            </a:r>
            <a:r>
              <a:rPr lang="fr-FR" b="1" i="1">
                <a:latin typeface="Arial"/>
                <a:cs typeface="Arial"/>
              </a:rPr>
              <a:t>veuillez consulter le fichier « read-me » de cette activité dans le programme de formation technique à l’approche 7-1-7 pour obtenir des conseils sur cette activité facultative</a:t>
            </a:r>
            <a:r>
              <a:rPr lang="fr-FR" i="1">
                <a:latin typeface="Arial"/>
                <a:cs typeface="Arial"/>
              </a:rPr>
              <a:t>. Vous pouvez soit afficher l’une des trois diapositives suivantes, soit créer votre propre activité en fonction de ce qui est utile dans votre contexte en adaptant l’activité à vos besoins. Vous devrez ajuster le contenu des 2 diapositives suivantes (à la fois sur la diapositive et dans les notes) en fonction de ce que vous décidez comme étant la meilleure utilisation de ce temps compte tenu du public et des résultats souhaités de cet atelier. Les diapositives actuelles supposent 90 minutes pour l’activité + 45 minutes pour un compte rendu/une discussion par la suite. Vous trouverez ci-dessous quelques exemples de notes pour les participants, mais veuillez les adapter en fonction de votre activité spécifique.]</a:t>
            </a:r>
          </a:p>
          <a:p>
            <a:endParaRPr lang="en-US" dirty="0"/>
          </a:p>
          <a:p>
            <a:r>
              <a:rPr lang="fr-FR">
                <a:latin typeface="Arial"/>
                <a:cs typeface="Arial"/>
              </a:rPr>
              <a:t>Nous allons maintenant réaliser une activité pour nous aider à définir les prochaines étapes concrètes de la planification de l’adoption systématique et de l’utilisation régulière de la cible 7-1-7.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897163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[Remarque pour la modération : il s’agit de l’OPTION 1 sur 3. V</a:t>
            </a:r>
            <a:r>
              <a:rPr lang="fr-FR" b="0" i="1">
                <a:latin typeface="Arial"/>
                <a:cs typeface="Arial"/>
              </a:rPr>
              <a:t>euillez consulter le fichier « read-me » de cette activité dans le programme de formation technique à l’approche 7-1-7 pour obtenir des conseils</a:t>
            </a:r>
            <a:r>
              <a:rPr lang="fr-FR" i="1">
                <a:latin typeface="Arial"/>
                <a:cs typeface="Arial"/>
              </a:rPr>
              <a:t>. Affichez cette diapositive si vous souhaitez utiliser l’OPTION 1 et modifiez-la comme vous le souhaitez. Vous pouvez afficher la diapositive en cliquant dessus avec le bouton droit de la souris et en sélectionnant « unhide slide » (afficher la diapositive). Vous pouvez également créer votre propre activité en fonction de ce qui est utile dans votre contexte en adaptant cette diapositive.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Répartissez les participants en groupes de 6 à 8 personnes par groupe. Plusieurs groupes peuvent se voir attribuer le même sujet. Envisagez de placer les participants dans des groupes de parties prenantes ou de systèmes existants en fonction de leurs domaines de travail/connaissances/expertise au lieu d’une affectation aléatoire. Fournissez aux groupes les outils ou alternatives de cartographie pour l’approche 7-1-7 pertinents.]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Maintenant que vous êtes dans vos groupes, vous allez avoir 90 minutes pour cette partie de l’activité. Pour ceux d’entre vous qui font partie du ou des groupes de parties prenantes, vous allez effectuer une cartographie complète des parties prenantes à l’approche 7-1-7 pertinentes pour votre pays ou votre administration. N’oubliez pas de réfléchir aux cinq principaux domaines de l’approche 7-1-7, à savoir la coordination, la collecte et l’analyse des données, l’amélioration des performances, la planification et le financement, ainsi que la communication et le plaidoyer. Cartographiez toutes les parties prenantes pertinentes auxquelles vous pouvez penser, qu’elles soient gouvernementales ou non gouvernementales, et dans tous les secteurs concernés. Utilisez l’outil de cartographie des parties prenantes à l’approche 7-1-7.  </a:t>
            </a:r>
            <a:br>
              <a:rPr lang="fr-FR">
                <a:latin typeface="Arial"/>
                <a:cs typeface="Arial"/>
              </a:rPr>
            </a:br>
            <a:br>
              <a:rPr lang="fr-FR">
                <a:latin typeface="Arial"/>
                <a:cs typeface="Arial"/>
              </a:rPr>
            </a:br>
            <a:r>
              <a:rPr lang="fr-FR">
                <a:latin typeface="Arial"/>
                <a:cs typeface="Arial"/>
              </a:rPr>
              <a:t>Ceux d’entre vous qui font partie du ou des groupes de systèmes existants feront de même, mais pour </a:t>
            </a:r>
            <a:r>
              <a:rPr lang="fr-FR" b="0">
                <a:latin typeface="Arial"/>
                <a:cs typeface="Arial"/>
              </a:rPr>
              <a:t>les systèmes existants dans votre pays ou administration. Utilisez l’outil de cartographie des systèmes existants de l’approche 7-1-7 et complétez la cartographie dans les 5 domaines pertinents : détection des épidémies ; notification des parties prenantes lors d’épidémies ; collecte d’informations sur les actions de réponse précoce ; réunion des parties prenantes impliquées dans la détection, la notification et la réponse ; planification, financement et plaidoyer.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a:latin typeface="Arial"/>
              </a:rPr>
              <a:t>Passez environ 35 minutes sur votre cartographie.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a:defRPr/>
            </a:pPr>
            <a:r>
              <a:rPr lang="fr-FR" b="0">
                <a:latin typeface="Arial"/>
              </a:rPr>
              <a:t>Après cela, consacrez environ 40 minutes </a:t>
            </a:r>
            <a:r>
              <a:rPr lang="fr-FR">
                <a:latin typeface="Arial"/>
              </a:rPr>
              <a:t>à l’élaboration</a:t>
            </a:r>
            <a:r>
              <a:rPr lang="fr-FR" b="0">
                <a:latin typeface="Arial"/>
              </a:rPr>
              <a:t> de plans détaillés. Pour le(s) groupe(s) de parties prenantes, concentrez-vous sur la manière d’impliquer les parties prenantes que vous avez cartographiées, y compris les échéanciers et les activités spécifiques. Pour le(s) groupe(s) de systèmes existants, planifiez exactement comment commencer à intégrer l’approche 7-1-7 dans les systèmes pertinents, y compris l’identification des outils, des plateformes et autres à utiliser. Élaborez un plan avec des échéanciers et des activités spécifiques.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a:latin typeface="Arial"/>
              </a:rPr>
              <a:t>Pour chaque groupe, désignez une personne qui fera un compte rendu lors de la prochaine séance.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a:latin typeface="Arial"/>
              </a:rPr>
              <a:t>Et vous aurez 15 minutes de pause que votre groupe pourra prendre à tout moment pendant ces 90 minutes.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a:latin typeface="Arial"/>
              </a:rPr>
              <a:t>Allez-y. Commencez.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90000"/>
              </a:lnSpc>
              <a:spcBef>
                <a:spcPts val="1000"/>
              </a:spcBef>
              <a:buFont typeface="Arial"/>
              <a:buNone/>
            </a:pPr>
            <a:r>
              <a:rPr lang="fr-FR" i="1">
                <a:latin typeface="Arial"/>
                <a:cs typeface="Arial"/>
              </a:rPr>
              <a:t>[Remarque pour la modération : incluez toutes les informations relatives à l’organisation pratique. Si elle n’est pas nécessaire, supprimez cette diapositive.]</a:t>
            </a:r>
          </a:p>
        </p:txBody>
      </p:sp>
      <p:sp>
        <p:nvSpPr>
          <p:cNvPr id="4" name="Slide Number Placeholder 3"/>
          <p:cNvSpPr>
            <a:spLocks noGrp="1"/>
          </p:cNvSpPr>
          <p:nvPr>
            <p:ph type="sldNum" sz="quarter" idx="5"/>
          </p:nvPr>
        </p:nvSpPr>
        <p:spPr/>
        <p:txBody>
          <a:bodyPr/>
          <a:lstStyle/>
          <a:p>
            <a:fld id="{A1E75C25-C22B-D14A-8C88-D3C1CFA09A77}" type="slidenum">
              <a:rPr lang="en-US" smtClean="0"/>
              <a:pPr/>
              <a:t>2</a:t>
            </a:fld>
            <a:endParaRPr lang="en-US"/>
          </a:p>
        </p:txBody>
      </p:sp>
    </p:spTree>
    <p:extLst>
      <p:ext uri="{BB962C8B-B14F-4D97-AF65-F5344CB8AC3E}">
        <p14:creationId xmlns:p14="http://schemas.microsoft.com/office/powerpoint/2010/main" val="1627084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06BC4-86E5-2FD2-0955-9DD6077CD7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22E73C-AE02-AD5A-049D-628549739D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2304EB-6F6C-CC03-BC46-DE557FE9FE3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[Remarque pour la modération : il s’agit de l’OPTION 2 sur 3. V</a:t>
            </a:r>
            <a:r>
              <a:rPr lang="fr-FR" b="0" i="1">
                <a:latin typeface="Arial"/>
                <a:cs typeface="Arial"/>
              </a:rPr>
              <a:t>euillez consulter le fichier « read-me » de cette activité dans le programme de formation technique à l’approche 7-1-7 pour obtenir des conseils</a:t>
            </a:r>
            <a:r>
              <a:rPr lang="fr-FR" i="1">
                <a:latin typeface="Arial"/>
                <a:cs typeface="Arial"/>
              </a:rPr>
              <a:t>. Affichez cette diapositive si vous souhaitez utiliser l’OPTION 2 et modifiez-la comme vous le souhaitez. Vous pouvez afficher la diapositive en cliquant dessus avec le bouton droit de la souris et en sélectionnant « unhide slide » (afficher la diapositive).  Vous pouvez également créer votre propre activité en fonction de ce qui est utile dans votre contexte en adaptant cette diapositive.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a:defRPr/>
            </a:pPr>
            <a:r>
              <a:rPr lang="fr-FR" i="1">
                <a:latin typeface="Arial"/>
                <a:cs typeface="Arial"/>
              </a:rPr>
              <a:t>Répartissez les participants en groupes de 6 à 8 personnes par groupe. Plusieurs groupes peuvent se voir attribuer le même sujet. Envisagez de placer les participants dans des groupes en fonction de leurs domaines de travail/connaissances/expertise au lieu d’une affectation aléatoire.]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a:defRPr/>
            </a:pPr>
            <a:r>
              <a:rPr lang="fr-FR">
                <a:latin typeface="Arial"/>
                <a:cs typeface="Arial"/>
              </a:rPr>
              <a:t>Maintenant que vous êtes dans vos groupes, vous allez avoir 90 minutes pour cette partie de l’activité. Cette activité est axée sur les aspects de données de l’approche 7-1-7, depuis la collecte et les variables de données jusqu’à la consolidation et la synthèse. Vous êtes divisé en domaines thématiques spécifiques liés aux données. Nous souhaitons utiliser ce temps pour commencer à élaborer des plans concrets (et potentiellement même des changements concrets) sur la manière d’intégrer l’approche 7-1-7 dans nos flux de travail de données.  </a:t>
            </a:r>
          </a:p>
          <a:p>
            <a:pPr>
              <a:defRPr/>
            </a:pPr>
            <a:endParaRPr lang="en-US" dirty="0">
              <a:latin typeface="Arial"/>
              <a:cs typeface="Arial"/>
            </a:endParaRPr>
          </a:p>
          <a:p>
            <a:pPr>
              <a:defRPr/>
            </a:pPr>
            <a:r>
              <a:rPr lang="fr-FR">
                <a:latin typeface="Arial"/>
                <a:cs typeface="Arial"/>
              </a:rPr>
              <a:t>Dans vos groupes, nous voulons que vous déterminiez comment l’approche 7-1-7 sera intégrée à votre domaine thématique. Nous souhaitons que vous soyez précis sur les changements à apporter et que vous proposiez des modifications aux formulaires, systèmes, outils, etc., existants. Nous souhaitons que vous élaboriez une courte présentation (environ 1 à 2 diapositives) pour faire un compte rendu lors de la prochaine session. </a:t>
            </a:r>
            <a:r>
              <a:rPr lang="fr-FR" b="0">
                <a:latin typeface="Arial"/>
                <a:cs typeface="Arial"/>
              </a:rPr>
              <a:t>Pour chaque groupe, désignez une personne qui fera un compte rendu lors de la prochaine séance.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a:defRPr/>
            </a:pPr>
            <a:r>
              <a:rPr lang="fr-FR">
                <a:latin typeface="Arial"/>
                <a:cs typeface="Arial"/>
              </a:rPr>
              <a:t>[CLIQUER]</a:t>
            </a:r>
          </a:p>
          <a:p>
            <a:pPr>
              <a:defRPr/>
            </a:pPr>
            <a:endParaRPr lang="en-US" dirty="0"/>
          </a:p>
          <a:p>
            <a:pPr>
              <a:defRPr/>
            </a:pPr>
            <a:r>
              <a:rPr lang="fr-FR">
                <a:latin typeface="Arial"/>
                <a:cs typeface="Arial"/>
              </a:rPr>
              <a:t>Il sera utile de consulter les sections pertinentes du kit d’outils numérique de la cible 7-1-7, y compris la section sur l’adoption et les étapes 1, 4 et 5 de la section sur l’utilisation. </a:t>
            </a:r>
          </a:p>
          <a:p>
            <a:pPr>
              <a:defRPr/>
            </a:pPr>
            <a:endParaRPr lang="en-US" dirty="0"/>
          </a:p>
          <a:p>
            <a:pPr>
              <a:defRPr/>
            </a:pPr>
            <a:r>
              <a:rPr lang="fr-FR">
                <a:latin typeface="Arial"/>
                <a:cs typeface="Arial"/>
              </a:rPr>
              <a:t>Vous aurez 90 minutes pour réaliser cette activité, y compris une pause de 15 minutes que vous pourrez prendre à tout moment lorsque votre groupe sera prêt. </a:t>
            </a:r>
          </a:p>
          <a:p>
            <a:pPr>
              <a:defRPr/>
            </a:pPr>
            <a:endParaRPr lang="en-US" dirty="0"/>
          </a:p>
          <a:p>
            <a:pPr>
              <a:defRPr/>
            </a:pPr>
            <a:r>
              <a:rPr lang="fr-FR">
                <a:latin typeface="Arial"/>
                <a:cs typeface="Arial"/>
              </a:rPr>
              <a:t>[CLIQUER]</a:t>
            </a:r>
          </a:p>
          <a:p>
            <a:pPr>
              <a:defRPr/>
            </a:pPr>
            <a:endParaRPr lang="en-US" dirty="0"/>
          </a:p>
          <a:p>
            <a:pPr>
              <a:defRPr/>
            </a:pPr>
            <a:r>
              <a:rPr lang="fr-FR">
                <a:latin typeface="Arial"/>
                <a:cs typeface="Arial"/>
              </a:rPr>
              <a:t>Chaque groupe est affecté à des sujets spécifiques. Les principaux sujets abordés sont les données de l’approche 7-1-7 et données existantes, la collecte des données de l’approche 7-1-7, la consolidation des données de l’approche 7-1-7 et la synthèse des données de l’approche 7-1-7. Sous chacun de ces sujets, nous avons répertorié les types de questions auxquels vous pourriez vouloir essayer de répondre. Ce ne sont que des suggestions : vous n’êtes pas obligé de répondre à chacune d’entre elles et vous pouvez en choisir plusieurs. Nous laisserons cette diapositive en ligne afin que vous puissiez lire les suggestions pertinentes pour votre groupe une fois l’activité commencée. </a:t>
            </a:r>
          </a:p>
          <a:p>
            <a:pPr>
              <a:defRPr/>
            </a:pPr>
            <a:endParaRPr lang="en-US" dirty="0"/>
          </a:p>
          <a:p>
            <a:pPr marL="0" marR="0" lvl="0" indent="0" algn="l" defTabSz="914400">
              <a:lnSpc>
                <a:spcPct val="100000"/>
              </a:lnSpc>
              <a:spcBef>
                <a:spcPts val="0"/>
              </a:spcBef>
              <a:spcAft>
                <a:spcPts val="0"/>
              </a:spcAft>
              <a:buClrTx/>
              <a:buSzTx/>
              <a:buFontTx/>
              <a:buNone/>
              <a:tabLst/>
              <a:defRPr/>
            </a:pPr>
            <a:r>
              <a:rPr lang="fr-FR" b="0">
                <a:latin typeface="Arial"/>
              </a:rPr>
              <a:t>Allez-y. Commencez.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EAEBF2CE-8A87-3AA8-3630-9C68A9FA0AF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253377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9AD83-44B7-999C-0788-FF900173D69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91CEA3-BA5B-67B6-DD8E-A7D614FCC8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C56ABB-35D6-57D1-7408-4E1CD95DD51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Arial"/>
                <a:cs typeface="Arial"/>
              </a:rPr>
              <a:t>[Remarque pour la modération : il s’agit de l’OPTION 3 sur 3. V</a:t>
            </a:r>
            <a:r>
              <a:rPr lang="fr-FR" b="0" i="1" dirty="0">
                <a:latin typeface="Arial"/>
                <a:cs typeface="Arial"/>
              </a:rPr>
              <a:t>euillez consulter le fichier « </a:t>
            </a:r>
            <a:r>
              <a:rPr lang="fr-FR" b="0" i="1" dirty="0" err="1">
                <a:latin typeface="Arial"/>
                <a:cs typeface="Arial"/>
              </a:rPr>
              <a:t>read</a:t>
            </a:r>
            <a:r>
              <a:rPr lang="fr-FR" b="0" i="1" dirty="0">
                <a:latin typeface="Arial"/>
                <a:cs typeface="Arial"/>
              </a:rPr>
              <a:t>-me » de cette activité dans le programme de formation technique à l’approche 7-1-7 pour obtenir des conseils</a:t>
            </a:r>
            <a:r>
              <a:rPr lang="fr-FR" i="1" dirty="0">
                <a:latin typeface="Arial"/>
                <a:cs typeface="Arial"/>
              </a:rPr>
              <a:t>. Affichez cette diapositive si vous souhaitez utiliser l’OPTION 3 et modifiez-la comme vous le souhaitez. Vous pouvez afficher la diapositive en cliquant dessus avec le bouton droit de la souris et en sélectionnant « </a:t>
            </a:r>
            <a:r>
              <a:rPr lang="fr-FR" i="1" dirty="0" err="1">
                <a:latin typeface="Arial"/>
                <a:cs typeface="Arial"/>
              </a:rPr>
              <a:t>unhide</a:t>
            </a:r>
            <a:r>
              <a:rPr lang="fr-FR" i="1" dirty="0">
                <a:latin typeface="Arial"/>
                <a:cs typeface="Arial"/>
              </a:rPr>
              <a:t> slide » (afficher la diapositive). Vous pouvez également créer votre propre activité en fonction de ce qui est utile dans votre contexte en adaptant cette diapositive.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Arial"/>
                <a:cs typeface="Arial"/>
              </a:rPr>
              <a:t>Tout d’abord, répartissez les participants en groupes de 6 à 8 personnes par groupe. Les participants seront répartis en différents groupes plus tard dans l’activité.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Arial"/>
                <a:cs typeface="Arial"/>
              </a:rPr>
              <a:t>Maintenant que vous êtes dans vos groupes, vous allez avoir 90 minutes pour cette partie de l’activité. Cette activité vise à intégrer l’approche 7-1-7 dans les documents politiques, les procédures normalisées, les lignes directrices et autres documents pertinents du pays ou de l’administration afin de la rendre plus efficace et durable. Nous souhaitons profiter de ce temps pour commencer à formuler des recommandations sur la manière d’intégrer l’approche 7-1-7 dans ces types de documents. Voilà ce que nous allons faire.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Arial"/>
                <a:cs typeface="Arial"/>
              </a:rPr>
              <a:t> </a:t>
            </a:r>
          </a:p>
          <a:p>
            <a:pPr>
              <a:defRPr/>
            </a:pPr>
            <a:r>
              <a:rPr lang="fr-FR" dirty="0">
                <a:latin typeface="Arial"/>
                <a:cs typeface="Arial"/>
              </a:rPr>
              <a:t>Pendant les 20 premières minutes, dans vos groupes, vous allez </a:t>
            </a:r>
            <a:r>
              <a:rPr lang="fr-FR" sz="1200" dirty="0">
                <a:latin typeface="Arial"/>
                <a:cs typeface="Arial"/>
              </a:rPr>
              <a:t>identifier les politiques, les procédures normalisées, les lignes directrices, les cadres ou autres documents existants que vous jugez pertinents pour l’approche 7-1-7. Ensuite, nous nous réunirons tous en séance plénière et ferons de brefs comptes rendus pour établir une liste agrégée. Nous hiérarchiserons la liste en fonction des documents les plus importants pour que l’approche 7-1-7 soit efficace. Nous choisirons ensuite un de ces documents par groupe et nous diviserons en nouveaux groupes. Nous vous répartirons en groupes en fonction de vos domaines de travail et de votre expérience. Après une pause de 15 minutes, vous disposerez de 45 minutes dans ces nouveaux groupes pour élaborer des recommandations sur la manière d’intégrer l’approche 7-1-7 dans le document attribué à votre groupe. Cela peut impliquer l’élaboration d’un plan indiquant comment et où l’approche 7-1-7 s’intègre le mieux dans le document, quelles parties prenantes impliquer pour apporter ou recommander de tels changements, un calendrier,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Arial"/>
              </a:rPr>
              <a:t>Pour chaque groupe, désignez une personne qui fera un compte rendu lors de la prochaine séance.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latin typeface="Arial"/>
              </a:rPr>
              <a:t>Allez-y. Commencez.</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1" dirty="0">
              <a:latin typeface="Arial"/>
              <a:cs typeface="Arial"/>
            </a:endParaRPr>
          </a:p>
          <a:p>
            <a:pPr>
              <a:defRPr/>
            </a:pPr>
            <a:r>
              <a:rPr lang="fr-FR" b="0" i="1" dirty="0">
                <a:latin typeface="Arial"/>
                <a:cs typeface="Arial"/>
              </a:rPr>
              <a:t>[Remarque pour la modération : essayez de suivre le temps et d’avertir les participants avant le début de la prochaine partie de l’activité.  Pour les deuxièmes groupes, </a:t>
            </a:r>
            <a:r>
              <a:rPr lang="fr-FR" i="1" dirty="0">
                <a:latin typeface="Arial"/>
                <a:cs typeface="Arial"/>
              </a:rPr>
              <a:t>demandez aux participants de rejoindre leur groupe en travaillant sur ce qu’ils connaissent le mieux et/ou sur ce qu’ils ont le pouvoir d’influencer.]</a:t>
            </a:r>
          </a:p>
          <a:p>
            <a:pPr>
              <a:defRPr/>
            </a:pPr>
            <a:endParaRPr lang="en-US" dirty="0"/>
          </a:p>
          <a:p>
            <a:pPr>
              <a:defRPr/>
            </a:pPr>
            <a:r>
              <a:rPr lang="fr-FR" i="1" dirty="0">
                <a:latin typeface="Arial"/>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a:extLst>
              <a:ext uri="{FF2B5EF4-FFF2-40B4-BE49-F238E27FC236}">
                <a16:creationId xmlns:a16="http://schemas.microsoft.com/office/drawing/2014/main" id="{A179C20C-CF27-D83C-9BFB-FBA3AF8A902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705940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[Remarque pour la modération : 45 minutes sont allouées à ce compte rendu/cette discussion. Nous avons suggéré un compte rendu de chaque groupe suivi de 1 à 2 questions, puis d’une discussion, mais cela peut être adapté en fonction de ce qui a du sens pour l’activité que vous avez sélectionnée. Planifiez la structure du compte rendu et le temps alloué par groupe en fonction du nombre de groupes et du temps alloué à ce compte rendu dans votre ordre du jour.]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Commençons la séance de compte rendu et de discussion sur l’activité que nous venons de terminer.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Nous demanderons d’abord à une personne de chaque groupe de faire un compte rendu résumant brièvement vos principaux résultats de l’activité de planification.  Chaque compte rendu ne doit pas dépasser </a:t>
            </a:r>
            <a:r>
              <a:rPr lang="fr-FR" b="1">
                <a:latin typeface="Arial"/>
                <a:cs typeface="Arial"/>
              </a:rPr>
              <a:t>[</a:t>
            </a:r>
            <a:r>
              <a:rPr lang="fr-FR" b="1" i="1">
                <a:latin typeface="Arial"/>
                <a:cs typeface="Arial"/>
              </a:rPr>
              <a:t>remarque pour la modération : indiquer le nombre de minutes allouées</a:t>
            </a:r>
            <a:r>
              <a:rPr lang="fr-FR" i="1">
                <a:latin typeface="Arial"/>
                <a:cs typeface="Arial"/>
              </a:rPr>
              <a:t>]. </a:t>
            </a:r>
            <a:r>
              <a:rPr lang="fr-FR">
                <a:latin typeface="Arial"/>
                <a:cs typeface="Arial"/>
              </a:rPr>
              <a:t>Veuillez respecter ce temps, car nous avons beaucoup de choses à faire pendant cette session.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Nous essaierons d’avoir du temps pour une ou deux questions après chaque compte rendu.  Une fois les comptes rendus terminés, nous aurons une discussion de groupe pour discuter des résultats globaux des groupes, des questions, des prochaines étapes,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Commençons.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latin typeface="Arial"/>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96467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adaptez l’heure affichée en haut si elle diffère de 13 h.]</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J’espère que vous avez apprécié la séance du matin. C’est maintenant l’heure de la pause déjeuner. Merci de revenir pour [13 h (ou une autre heure)] précises.  </a:t>
            </a:r>
          </a:p>
          <a:p>
            <a:pPr>
              <a:defRPr/>
            </a:pPr>
            <a:br>
              <a:rPr lang="fr-FR"/>
            </a:br>
            <a:r>
              <a:rPr lang="fr-FR">
                <a:latin typeface="Arial"/>
                <a:cs typeface="Arial"/>
              </a:rPr>
              <a:t>Aussi, n’oubliez pas l’espace « Faisons le point ». Veuillez ajouter toute question que vous avez au sujet de la cible 7-1-7 dans l’espace « Faisons le point ». Nous répondrons à vos questions juste après le déjeuner et plus tard dans la journée.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67407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F1D577-7B4C-7BF4-51FB-71F4E6D731E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443BA0-B3BF-C09B-AED9-791A6FA0DF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151DD4E-56DA-C9A2-095A-6CB958820EFD}"/>
              </a:ext>
            </a:extLst>
          </p:cNvPr>
          <p:cNvSpPr>
            <a:spLocks noGrp="1"/>
          </p:cNvSpPr>
          <p:nvPr>
            <p:ph type="body" idx="1"/>
          </p:nvPr>
        </p:nvSpPr>
        <p:spPr/>
        <p:txBody>
          <a:bodyPr/>
          <a:lstStyle/>
          <a:p>
            <a:r>
              <a:rPr lang="fr-FR" i="1" dirty="0">
                <a:latin typeface="Arial"/>
                <a:cs typeface="Arial"/>
              </a:rPr>
              <a:t>[Remarque pour la modération : nous avons inclus une pause active pour un brise-glace où les participants ajouteront des films ou des </a:t>
            </a:r>
            <a:r>
              <a:rPr lang="fr-FR" i="1" dirty="0" err="1">
                <a:latin typeface="Arial"/>
                <a:cs typeface="Arial"/>
              </a:rPr>
              <a:t>étâches</a:t>
            </a:r>
            <a:r>
              <a:rPr lang="fr-FR" i="1" dirty="0">
                <a:latin typeface="Arial"/>
                <a:cs typeface="Arial"/>
              </a:rPr>
              <a:t> de télévision sur un tableau à feuilles mobiles. Vous pouvez également envisager de rédiger la liste et de l’envoyer aux participants sous forme de liste de conseils d’atelier.]</a:t>
            </a: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CB5964F2-4860-1A3C-1BC9-7A5AF9E0361E}"/>
              </a:ext>
            </a:extLst>
          </p:cNvPr>
          <p:cNvSpPr>
            <a:spLocks noGrp="1"/>
          </p:cNvSpPr>
          <p:nvPr>
            <p:ph type="sldNum" sz="quarter" idx="5"/>
          </p:nvPr>
        </p:nvSpPr>
        <p:spPr/>
        <p:txBody>
          <a:bodyPr/>
          <a:lstStyle/>
          <a:p>
            <a:fld id="{A1E75C25-C22B-D14A-8C88-D3C1CFA09A77}" type="slidenum">
              <a:rPr lang="en-US" smtClean="0"/>
              <a:pPr/>
              <a:t>24</a:t>
            </a:fld>
            <a:endParaRPr lang="en-US"/>
          </a:p>
        </p:txBody>
      </p:sp>
    </p:spTree>
    <p:extLst>
      <p:ext uri="{BB962C8B-B14F-4D97-AF65-F5344CB8AC3E}">
        <p14:creationId xmlns:p14="http://schemas.microsoft.com/office/powerpoint/2010/main" val="39811262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8B044-701F-F196-F631-7636F30EF5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B953CA-DC70-D387-88CA-F4AC6769A2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186A4D-618F-29CB-7D61-0E4FDDA13F40}"/>
              </a:ext>
            </a:extLst>
          </p:cNvPr>
          <p:cNvSpPr>
            <a:spLocks noGrp="1"/>
          </p:cNvSpPr>
          <p:nvPr>
            <p:ph type="body" idx="1"/>
          </p:nvPr>
        </p:nvSpPr>
        <p:spPr/>
        <p:txBody>
          <a:bodyPr/>
          <a:lstStyle/>
          <a:p>
            <a:r>
              <a:rPr lang="fr-FR" i="1">
                <a:latin typeface="Arial"/>
                <a:cs typeface="Arial"/>
              </a:rPr>
              <a:t>[Remarque pour la modération : c’est la dernière fois que nous faisons le point. Nous n’avons inclus aucune question/réponse pré-écrite. Restez sur cette diapositive et répondez à toutes les questions supplémentaires.  S’il n’y en a pas affiché dans l’espace « Faisons le point », demandez s’il y a des questions supplémentaires. Essayez de garder la séance courte et concentrée, pas plus de 10 minutes idéalement.]</a:t>
            </a:r>
          </a:p>
          <a:p>
            <a:endParaRPr lang="en-US" dirty="0"/>
          </a:p>
          <a:p>
            <a:r>
              <a:rPr lang="fr-FR">
                <a:latin typeface="Arial"/>
                <a:cs typeface="Arial"/>
              </a:rPr>
              <a:t>Passons maintenant en revue toutes les questions restantes que vous avez.  </a:t>
            </a:r>
          </a:p>
          <a:p>
            <a:endParaRPr lang="en-US" dirty="0"/>
          </a:p>
          <a:p>
            <a:endParaRPr lang="en-US" dirty="0">
              <a:latin typeface="Arial"/>
              <a:cs typeface="Arial"/>
            </a:endParaRP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1CEB5B93-9BDD-62A2-7A6D-0BC82A0BBAC4}"/>
              </a:ext>
            </a:extLst>
          </p:cNvPr>
          <p:cNvSpPr>
            <a:spLocks noGrp="1"/>
          </p:cNvSpPr>
          <p:nvPr>
            <p:ph type="sldNum" sz="quarter" idx="5"/>
          </p:nvPr>
        </p:nvSpPr>
        <p:spPr/>
        <p:txBody>
          <a:bodyPr/>
          <a:lstStyle/>
          <a:p>
            <a:fld id="{A1E75C25-C22B-D14A-8C88-D3C1CFA09A77}" type="slidenum">
              <a:rPr lang="en-US" smtClean="0"/>
              <a:pPr/>
              <a:t>25</a:t>
            </a:fld>
            <a:endParaRPr lang="en-US"/>
          </a:p>
        </p:txBody>
      </p:sp>
    </p:spTree>
    <p:extLst>
      <p:ext uri="{BB962C8B-B14F-4D97-AF65-F5344CB8AC3E}">
        <p14:creationId xmlns:p14="http://schemas.microsoft.com/office/powerpoint/2010/main" val="14519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veuillez consulter le fichier « Read-me (7-1-7 Technical Training Package) » pour plus de détails sur cette session. Cette session est destinée à un </a:t>
            </a:r>
            <a:r>
              <a:rPr lang="fr-FR" b="1" i="1">
                <a:latin typeface="Arial"/>
                <a:cs typeface="Arial"/>
              </a:rPr>
              <a:t>public susceptible d’animer lui-même ultérieurement des formations sur l’approche 7-1-7</a:t>
            </a:r>
            <a:r>
              <a:rPr lang="fr-FR" i="1">
                <a:latin typeface="Arial"/>
                <a:cs typeface="Arial"/>
              </a:rPr>
              <a:t>. Cela commence par cette courte session sur les conseils pour animer une formation, puis comprend quelques activités de reformulation.]</a:t>
            </a:r>
          </a:p>
          <a:p>
            <a:endParaRPr lang="en-US" dirty="0"/>
          </a:p>
          <a:p>
            <a:r>
              <a:rPr lang="fr-FR">
                <a:latin typeface="Arial"/>
                <a:cs typeface="Arial"/>
              </a:rPr>
              <a:t>Nous allons maintenant avoir une courte session sur certaines pratiques modèles et les défis courants lors de la formation des autres. Certains d’entre vous sont peut-être des formateurs expérimentés, tandis que d’autres sont peut-être plus novices en matière de formation. J’espère que ce sera une session intéressante pour vous tous.</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80463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Lorsque nous vous enseignons ces matières, qu’avez-vous vu que vous considérez comme une pratique modèle ?</a:t>
            </a:r>
          </a:p>
          <a:p>
            <a:endParaRPr lang="en-US" dirty="0">
              <a:cs typeface="Arial"/>
            </a:endParaRPr>
          </a:p>
          <a:p>
            <a:r>
              <a:rPr lang="fr-FR">
                <a:latin typeface="Arial"/>
                <a:cs typeface="Arial"/>
              </a:rPr>
              <a:t>Il existe quatre principales pratiques modèles que nous espérons que vous appliquerez lorsque vous formerez d’autres personnes. Il s’agit des suivantes.</a:t>
            </a:r>
          </a:p>
          <a:p>
            <a:endParaRPr lang="en-US" dirty="0">
              <a:latin typeface="Arial"/>
              <a:cs typeface="Arial"/>
            </a:endParaRPr>
          </a:p>
          <a:p>
            <a:r>
              <a:rPr lang="fr-FR">
                <a:latin typeface="Arial"/>
                <a:cs typeface="Arial"/>
              </a:rPr>
              <a:t>[CLIQUER]</a:t>
            </a:r>
          </a:p>
          <a:p>
            <a:endParaRPr lang="en-US" dirty="0">
              <a:cs typeface="Arial"/>
            </a:endParaRPr>
          </a:p>
          <a:p>
            <a:pPr marL="171450" indent="-171450">
              <a:buFont typeface="Arial"/>
              <a:buChar char="•"/>
            </a:pPr>
            <a:r>
              <a:rPr lang="fr-FR">
                <a:latin typeface="Arial"/>
                <a:cs typeface="Arial"/>
              </a:rPr>
              <a:t>Entraînez-vous activement : nous espérons vous avoir donné l’exemple de bonnes pratiques en matière d’entraînement actif. Les gens se souviendront beaucoup mieux s’ils sont capables d’utiliser ce qu’ils apprennent sur le moment. Prévoyez du temps et de l’espace pour cela.</a:t>
            </a:r>
          </a:p>
          <a:p>
            <a:pPr marL="171450" indent="-171450">
              <a:buFont typeface="Arial"/>
              <a:buChar char="•"/>
            </a:pPr>
            <a:endParaRPr lang="en-US" dirty="0">
              <a:latin typeface="Arial"/>
              <a:cs typeface="Arial"/>
            </a:endParaRPr>
          </a:p>
          <a:p>
            <a:pPr marL="0" indent="0">
              <a:buFont typeface="Arial"/>
              <a:buNone/>
            </a:pPr>
            <a:r>
              <a:rPr lang="fr-FR">
                <a:latin typeface="Arial"/>
                <a:cs typeface="Arial"/>
              </a:rPr>
              <a:t>[CLIQUER]</a:t>
            </a:r>
          </a:p>
          <a:p>
            <a:pPr marL="171450" indent="-171450">
              <a:buFont typeface="Arial"/>
              <a:buChar char="•"/>
            </a:pPr>
            <a:endParaRPr lang="en-US" dirty="0">
              <a:cs typeface="Arial"/>
            </a:endParaRPr>
          </a:p>
          <a:p>
            <a:pPr marL="171450" indent="-171450">
              <a:buFont typeface="Arial"/>
              <a:buChar char="•"/>
            </a:pPr>
            <a:r>
              <a:rPr lang="fr-FR">
                <a:latin typeface="Arial"/>
                <a:cs typeface="Arial"/>
              </a:rPr>
              <a:t>L’entraînement actif et la préparation vont de pair. Nous espérons que vous comprendrez l’intérêt de vous préparer à ces séances afin de disposer du temps et de l’espace nécessaires pour mener une formation active. Nous savons que c’est plus difficile. </a:t>
            </a:r>
          </a:p>
          <a:p>
            <a:pPr marL="171450" indent="-171450">
              <a:buFont typeface="Arial"/>
              <a:buChar char="•"/>
            </a:pPr>
            <a:endParaRPr lang="en-US" dirty="0">
              <a:latin typeface="Arial"/>
              <a:cs typeface="Arial"/>
            </a:endParaRPr>
          </a:p>
          <a:p>
            <a:pPr marL="0" indent="0">
              <a:buFont typeface="Arial"/>
              <a:buNone/>
            </a:pPr>
            <a:r>
              <a:rPr lang="fr-FR">
                <a:latin typeface="Arial"/>
                <a:cs typeface="Arial"/>
              </a:rPr>
              <a:t>[CLIQUER]</a:t>
            </a:r>
          </a:p>
          <a:p>
            <a:pPr marL="171450" indent="-171450">
              <a:buFont typeface="Arial"/>
              <a:buChar char="•"/>
            </a:pPr>
            <a:endParaRPr lang="en-US" dirty="0">
              <a:cs typeface="Arial"/>
            </a:endParaRPr>
          </a:p>
          <a:p>
            <a:pPr marL="171450" indent="-171450">
              <a:buFont typeface="Arial"/>
              <a:buChar char="•"/>
            </a:pPr>
            <a:r>
              <a:rPr lang="fr-FR">
                <a:latin typeface="Arial"/>
                <a:cs typeface="Arial"/>
              </a:rPr>
              <a:t>Nous vous encourageons également à vous assurer que vous avez les bonnes personnes dans la salle pour les bonnes séances. Avec l’approche 7-1-7, nous encourageons généralement un public plus large afin d’orienter les gens à en apprendre davantage sur l’approche 7-1-7. Cependant, tout le monde n’a pas besoin d’être présent pour une formation approfondie sur la façon d’utiliser l’approche 7-1-7 ou pour apprendre à former les autres sur l’approche 7-1-7. Il en sera de même pour vous. </a:t>
            </a:r>
          </a:p>
          <a:p>
            <a:pPr marL="171450" indent="-171450">
              <a:buFont typeface="Arial"/>
              <a:buChar char="•"/>
            </a:pPr>
            <a:endParaRPr lang="en-US" dirty="0">
              <a:latin typeface="Arial"/>
              <a:cs typeface="Arial"/>
            </a:endParaRPr>
          </a:p>
          <a:p>
            <a:pPr marL="0" indent="0">
              <a:buFont typeface="Arial"/>
              <a:buNone/>
            </a:pPr>
            <a:r>
              <a:rPr lang="fr-FR">
                <a:latin typeface="Arial"/>
                <a:cs typeface="Arial"/>
              </a:rPr>
              <a:t>[CLIQUER]</a:t>
            </a:r>
          </a:p>
          <a:p>
            <a:pPr marL="171450" indent="-171450">
              <a:buFont typeface="Arial"/>
              <a:buChar char="•"/>
            </a:pPr>
            <a:endParaRPr lang="en-US" dirty="0">
              <a:cs typeface="Arial"/>
            </a:endParaRPr>
          </a:p>
          <a:p>
            <a:pPr marL="171450" indent="-171450">
              <a:buFont typeface="Arial"/>
              <a:buChar char="•"/>
            </a:pPr>
            <a:r>
              <a:rPr lang="fr-FR">
                <a:latin typeface="Arial"/>
                <a:cs typeface="Arial"/>
              </a:rPr>
              <a:t>Nous espérons également avoir fait preuve d’humilité envers vous et espérons que vous ferez de même. Personne n’est ni ne peut être un expert en tout ce qui concerne l’approche 7-1-7. Nous utilisons l’espace « Faisons le point » pour reconnaître que nous pourrions avoir besoin de chercher des réponses à vos questions. Nous vous encourageons à faire pareil. S’il vous plaît, ne laissez pas votre niveau de compréhension ou votre manque d’expérience dans la mise en œuvre de l’approche 7-1-7 vous empêcher de faire passer le message.</a:t>
            </a:r>
          </a:p>
          <a:p>
            <a:pPr marL="171450" indent="-171450">
              <a:buFont typeface="Arial"/>
              <a:buChar char="•"/>
            </a:pPr>
            <a:endParaRPr lang="en-US" dirty="0">
              <a:cs typeface="Arial"/>
            </a:endParaRPr>
          </a:p>
          <a:p>
            <a:pPr marL="171450" indent="-171450">
              <a:buFont typeface="Arial"/>
              <a:buChar char="•"/>
            </a:pPr>
            <a:endParaRPr lang="en-US" dirty="0">
              <a:cs typeface="Arial"/>
            </a:endParaRPr>
          </a:p>
          <a:p>
            <a:pPr marL="171450" indent="-171450">
              <a:buFont typeface="Arial"/>
              <a:buChar char="•"/>
            </a:pPr>
            <a:endParaRPr lang="en-US" dirty="0">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27</a:t>
            </a:fld>
            <a:endParaRPr lang="en-US"/>
          </a:p>
        </p:txBody>
      </p:sp>
    </p:spTree>
    <p:extLst>
      <p:ext uri="{BB962C8B-B14F-4D97-AF65-F5344CB8AC3E}">
        <p14:creationId xmlns:p14="http://schemas.microsoft.com/office/powerpoint/2010/main" val="13753264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n’hésitez pas à modifier les notes ici pour qu’elles soient pertinentes pour le public.]</a:t>
            </a:r>
          </a:p>
          <a:p>
            <a:endParaRPr lang="en-US" dirty="0">
              <a:latin typeface="Arial"/>
              <a:cs typeface="Arial"/>
            </a:endParaRPr>
          </a:p>
          <a:p>
            <a:r>
              <a:rPr lang="fr-FR">
                <a:latin typeface="Arial"/>
                <a:cs typeface="Arial"/>
              </a:rPr>
              <a:t>Selon vous, quels sont les défis et les pièges les plus courants lors de la conduite d’une formation ?</a:t>
            </a:r>
          </a:p>
          <a:p>
            <a:endParaRPr lang="en-US" dirty="0">
              <a:cs typeface="Arial"/>
            </a:endParaRPr>
          </a:p>
          <a:p>
            <a:r>
              <a:rPr lang="fr-FR">
                <a:latin typeface="Arial"/>
                <a:cs typeface="Arial"/>
              </a:rPr>
              <a:t>Les trois sur lesquels nous allons nous concentrer, qui sont revenus à maintes reprises dans les formations sur l’approche 7-1-7, sont la résistance, l’insistance ainsi que la dynamique du pouvoir et la politique. </a:t>
            </a:r>
          </a:p>
          <a:p>
            <a:endParaRPr lang="en-US" dirty="0">
              <a:cs typeface="Arial"/>
            </a:endParaRPr>
          </a:p>
          <a:p>
            <a:r>
              <a:rPr lang="fr-FR">
                <a:latin typeface="Arial"/>
                <a:cs typeface="Arial"/>
              </a:rPr>
              <a:t>Parlons de ce que nous entendons par chacun. </a:t>
            </a:r>
          </a:p>
          <a:p>
            <a:endParaRPr lang="en-US" dirty="0">
              <a:latin typeface="Arial"/>
              <a:cs typeface="Arial"/>
            </a:endParaRPr>
          </a:p>
          <a:p>
            <a:r>
              <a:rPr lang="fr-FR">
                <a:latin typeface="Arial"/>
                <a:cs typeface="Arial"/>
              </a:rPr>
              <a:t>Pour la résistance, parfois, les gens résistent au changement. Ils peuvent considérer le statu quo comme suffisant, ou bien voir la montagne de travail qui les attend pour apporter un changement, ou bien encore ne pas être convaincus que l’approche 7-1-7 est la meilleure approche. Des séances, du coaching ou du mentorat peuvent aider à renforcer l’apprentissage et offrir des opportunités pour poser des questions et demander des clarifications.</a:t>
            </a:r>
          </a:p>
          <a:p>
            <a:pPr lvl="1"/>
            <a:endParaRPr lang="en-US" b="1" dirty="0">
              <a:cs typeface="Arial"/>
            </a:endParaRPr>
          </a:p>
          <a:p>
            <a:r>
              <a:rPr lang="fr-FR">
                <a:latin typeface="Arial"/>
                <a:cs typeface="Arial"/>
              </a:rPr>
              <a:t>Pour l’insistance, parfois, nous avons des gens qui insistent pour faire les choses à leur manière, même si ce n’est pas la manière prescrite par l’approche 7-1-7. Par exemple, quelqu’un peut insister pour qu’un calcul soit effectué à sa manière, ou pour qu’une définition soit ce sur quoi il insiste, même si elle est différente de la façon dont nous le faisons lorsque nous utilisons l’approche 7-1-7.  </a:t>
            </a:r>
          </a:p>
          <a:p>
            <a:endParaRPr lang="en-US" dirty="0">
              <a:latin typeface="Arial"/>
              <a:cs typeface="Arial"/>
            </a:endParaRPr>
          </a:p>
          <a:p>
            <a:r>
              <a:rPr lang="fr-FR">
                <a:latin typeface="Arial"/>
                <a:cs typeface="Arial"/>
              </a:rPr>
              <a:t>Enfin, nous voyons également qu’il peut y avoir des dynamiques de pouvoir et des politiques intéressantes dans la salle. Cela peut être dû au fait que certaines personnes ont leurs superviseurs dans la salle et ne veulent pas contredire ce que dit leur superviseur, ou que certaines organisations participent aux réunions avec ceux qui les financent. Elles peuvent être réticentes à parler des problèmes qu’elles rencontrent. </a:t>
            </a: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28</a:t>
            </a:fld>
            <a:endParaRPr lang="en-US"/>
          </a:p>
        </p:txBody>
      </p:sp>
    </p:spTree>
    <p:extLst>
      <p:ext uri="{BB962C8B-B14F-4D97-AF65-F5344CB8AC3E}">
        <p14:creationId xmlns:p14="http://schemas.microsoft.com/office/powerpoint/2010/main" val="956132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0" i="1" u="none" strike="noStrike">
                <a:solidFill>
                  <a:srgbClr val="000000"/>
                </a:solidFill>
                <a:effectLst/>
                <a:latin typeface="Arial" panose="020B0604020202020204" pitchFamily="34" charset="0"/>
              </a:rPr>
              <a:t>[Remarque pour la modération : nous avons alloué environ 20 minutes au total à cette activité, quelques minutes pour expliquer la diapositive suivante et réunir les participants en groupes, 8 minutes au sein des groupes pour la discussion, 8 minutes pour le compte rendu et quelques minutes de temps tampon. Essayez de créer des groupes de 6 à 8 participants, si possible. Il existe trois scénarios. S’il y a plus de 3 groupes, certains recevront le même ensemble de scénarios. (Par exemple, s’il y a 5 groupes, le scénario 1 sera attribué à deux groupes, le scénario 2 à deux groupes et le scénario 3 à un groupe.) En séance plénière, demandez à un groupe par scénario d’épidémie de fournir un compte rendu, puis aux groupes supplémentaires qui ont le même scénario d’ajouter quelque chose de différent au compte rendu fait par le premier groupe. Adaptez la durée des discussions en groupe et de la séance plénière au besoin en fonction du nombre de groupes dont vous disposez.]  </a:t>
            </a:r>
            <a:r>
              <a:rPr lang="fr-FR" b="0" i="1">
                <a:solidFill>
                  <a:srgbClr val="000000"/>
                </a:solidFill>
                <a:effectLst/>
                <a:latin typeface="Arial" panose="020B0604020202020204" pitchFamily="34" charset="0"/>
              </a:rPr>
              <a:t>​</a:t>
            </a:r>
          </a:p>
          <a:p>
            <a:endParaRPr lang="en-US" dirty="0"/>
          </a:p>
          <a:p>
            <a:r>
              <a:rPr lang="fr-FR"/>
              <a:t>Nous allons maintenant faire une brève activité en petit groupe au cours de laquelle vous réfléchirez à la manière dont vous pouvez animer une formation lorsque vous rencontrez certains de ces défis.  </a:t>
            </a:r>
          </a:p>
          <a:p>
            <a:endParaRPr lang="en-US" dirty="0"/>
          </a:p>
          <a:p>
            <a:endParaRPr lang="en-US" dirty="0"/>
          </a:p>
          <a:p>
            <a:r>
              <a:rPr lang="fr-FR" i="1"/>
              <a:t>[Remarque pour la modération : répartissez les participants en groupes maintenant.]  </a:t>
            </a:r>
          </a:p>
        </p:txBody>
      </p:sp>
      <p:sp>
        <p:nvSpPr>
          <p:cNvPr id="4" name="Slide Number Placeholder 3"/>
          <p:cNvSpPr>
            <a:spLocks noGrp="1"/>
          </p:cNvSpPr>
          <p:nvPr>
            <p:ph type="sldNum" sz="quarter" idx="5"/>
          </p:nvPr>
        </p:nvSpPr>
        <p:spPr/>
        <p:txBody>
          <a:bodyPr/>
          <a:lstStyle/>
          <a:p>
            <a:fld id="{A1E75C25-C22B-D14A-8C88-D3C1CFA09A77}" type="slidenum">
              <a:rPr lang="en-US" smtClean="0"/>
              <a:pPr/>
              <a:t>29</a:t>
            </a:fld>
            <a:endParaRPr lang="en-US"/>
          </a:p>
        </p:txBody>
      </p:sp>
    </p:spTree>
    <p:extLst>
      <p:ext uri="{BB962C8B-B14F-4D97-AF65-F5344CB8AC3E}">
        <p14:creationId xmlns:p14="http://schemas.microsoft.com/office/powerpoint/2010/main" val="269402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5F880-54B6-DB40-B0AA-E54AC4A827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74945-BEF4-5ACA-8B99-6682FAD1D7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10CED3-D6CE-7765-D8D8-4D8ADF0FEDA2}"/>
              </a:ext>
            </a:extLst>
          </p:cNvPr>
          <p:cNvSpPr>
            <a:spLocks noGrp="1"/>
          </p:cNvSpPr>
          <p:nvPr>
            <p:ph type="body" idx="1"/>
          </p:nvPr>
        </p:nvSpPr>
        <p:spPr/>
        <p:txBody>
          <a:bodyPr/>
          <a:lstStyle/>
          <a:p>
            <a:r>
              <a:rPr lang="fr-FR" i="1">
                <a:latin typeface="Arial"/>
                <a:cs typeface="Arial"/>
              </a:rPr>
              <a:t>[Remarque pour la modération : nous recommandons vivement d’utiliser les brise-glace pour le matin et l’après-midi. Ils sont utiles, car ils stimulent les participants et leur permettent d’apprendre à se connaître. N’hésitez pas à l’adapter en fonction de votre contexte.] </a:t>
            </a:r>
          </a:p>
          <a:p>
            <a:endParaRPr lang="en-US" dirty="0">
              <a:latin typeface="Arial"/>
              <a:cs typeface="Arial"/>
            </a:endParaRPr>
          </a:p>
          <a:p>
            <a:pPr marL="0" indent="0">
              <a:lnSpc>
                <a:spcPct val="90000"/>
              </a:lnSpc>
              <a:spcBef>
                <a:spcPts val="1000"/>
              </a:spcBef>
              <a:buFont typeface="Arial"/>
              <a:buNone/>
            </a:pPr>
            <a:endParaRPr lang="en-US" dirty="0">
              <a:latin typeface="Arial"/>
              <a:cs typeface="Arial"/>
            </a:endParaRPr>
          </a:p>
        </p:txBody>
      </p:sp>
      <p:sp>
        <p:nvSpPr>
          <p:cNvPr id="4" name="Slide Number Placeholder 3">
            <a:extLst>
              <a:ext uri="{FF2B5EF4-FFF2-40B4-BE49-F238E27FC236}">
                <a16:creationId xmlns:a16="http://schemas.microsoft.com/office/drawing/2014/main" id="{824EE96E-7390-66E6-4B7F-B6E8F4AAFCD1}"/>
              </a:ext>
            </a:extLst>
          </p:cNvPr>
          <p:cNvSpPr>
            <a:spLocks noGrp="1"/>
          </p:cNvSpPr>
          <p:nvPr>
            <p:ph type="sldNum" sz="quarter" idx="5"/>
          </p:nvPr>
        </p:nvSpPr>
        <p:spPr/>
        <p:txBody>
          <a:bodyPr/>
          <a:lstStyle/>
          <a:p>
            <a:fld id="{A1E75C25-C22B-D14A-8C88-D3C1CFA09A77}" type="slidenum">
              <a:rPr lang="en-US" smtClean="0"/>
              <a:pPr/>
              <a:t>3</a:t>
            </a:fld>
            <a:endParaRPr lang="en-US"/>
          </a:p>
        </p:txBody>
      </p:sp>
    </p:spTree>
    <p:extLst>
      <p:ext uri="{BB962C8B-B14F-4D97-AF65-F5344CB8AC3E}">
        <p14:creationId xmlns:p14="http://schemas.microsoft.com/office/powerpoint/2010/main" val="5587316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a:cs typeface="Arial"/>
            </a:endParaRPr>
          </a:p>
          <a:p>
            <a:r>
              <a:rPr lang="fr-FR">
                <a:latin typeface="Arial"/>
                <a:cs typeface="Arial"/>
              </a:rPr>
              <a:t>Dans cette activité, nous aimerions que vous réfléchissiez à la manière dont vous réagiriez à certains de ces défis courants. Dans vos groupes, réfléchissez aux manières dont vous aborderiez chacun de ces défis courants s’ils se présentaient lors d’une formation. Vous aurez 8 minutes pour réfléchir, puis nous aurons 8 minutes pour discuter ensemble.  </a:t>
            </a:r>
          </a:p>
          <a:p>
            <a:endParaRPr lang="en-US" dirty="0">
              <a:latin typeface="Arial"/>
              <a:cs typeface="Arial"/>
            </a:endParaRPr>
          </a:p>
          <a:p>
            <a:r>
              <a:rPr lang="fr-FR" i="1">
                <a:latin typeface="Arial"/>
                <a:cs typeface="Arial"/>
              </a:rPr>
              <a:t>[Remarque pour la modération : après 8 minutes, demandez à chaque groupe de faire de courts comptes rendus. S’il y a plusieurs groupes avec le même scénario, demandez aux groupes suivants s’ils ont quelque chose à ajouter.</a:t>
            </a:r>
          </a:p>
          <a:p>
            <a:endParaRPr lang="en-US" i="1" dirty="0">
              <a:latin typeface="Arial"/>
              <a:cs typeface="Arial"/>
            </a:endParaRPr>
          </a:p>
          <a:p>
            <a:r>
              <a:rPr lang="fr-FR" b="1" i="1">
                <a:latin typeface="Arial"/>
                <a:cs typeface="Arial"/>
              </a:rPr>
              <a:t>Vous trouverez ci-dessous quelques notes à votre disposition pour faciliter la discussion en séance plénière.</a:t>
            </a:r>
            <a:r>
              <a:rPr lang="fr-FR" i="1">
                <a:latin typeface="Arial"/>
                <a:cs typeface="Arial"/>
              </a:rPr>
              <a:t> Vous pouvez guider le public vers certains de ces points s’ils ne sont pas abordés lors de la discussion sur le compte rendu. Lisez-les vous-même avant l’activité si possible.</a:t>
            </a:r>
          </a:p>
          <a:p>
            <a:endParaRPr lang="en-US" i="1" dirty="0">
              <a:latin typeface="Arial"/>
              <a:cs typeface="Arial"/>
            </a:endParaRPr>
          </a:p>
          <a:p>
            <a:r>
              <a:rPr lang="fr-FR" i="1">
                <a:latin typeface="Arial"/>
                <a:cs typeface="Arial"/>
              </a:rPr>
              <a:t>Pour la résistance : </a:t>
            </a:r>
          </a:p>
          <a:p>
            <a:pPr marL="171450" indent="-171450">
              <a:buFont typeface="Arial" panose="020B0604020202020204" pitchFamily="34" charset="0"/>
              <a:buChar char="•"/>
            </a:pPr>
            <a:endParaRPr lang="en-US" i="1" dirty="0">
              <a:latin typeface="Arial"/>
              <a:cs typeface="Arial"/>
            </a:endParaRPr>
          </a:p>
          <a:p>
            <a:pPr marL="628650" lvl="1" indent="-171450">
              <a:buFont typeface="Arial" panose="020B0604020202020204" pitchFamily="34" charset="0"/>
              <a:buChar char="•"/>
            </a:pPr>
            <a:r>
              <a:rPr lang="fr-FR" b="1" i="1">
                <a:latin typeface="Arial"/>
                <a:cs typeface="Arial"/>
              </a:rPr>
              <a:t>Démontrez la pertinence</a:t>
            </a:r>
            <a:r>
              <a:rPr lang="fr-FR" i="1">
                <a:latin typeface="Arial"/>
                <a:cs typeface="Arial"/>
              </a:rPr>
              <a:t>. Montrez aux participants comment la formation leur sera bénéfique sur le plan personnel et professionnel. Mettez en évidence les applications pratiques des connaissances et des compétences qu’ils acquerront.</a:t>
            </a:r>
          </a:p>
          <a:p>
            <a:pPr marL="628650" lvl="1" indent="-171450">
              <a:buFont typeface="Arial" panose="020B0604020202020204" pitchFamily="34" charset="0"/>
              <a:buChar char="•"/>
            </a:pPr>
            <a:r>
              <a:rPr lang="fr-FR" b="1" i="1">
                <a:latin typeface="Arial"/>
                <a:cs typeface="Arial"/>
              </a:rPr>
              <a:t>Répondez aux préoccupations</a:t>
            </a:r>
            <a:r>
              <a:rPr lang="fr-FR" i="1">
                <a:latin typeface="Arial"/>
                <a:cs typeface="Arial"/>
              </a:rPr>
              <a:t>. Créez une atmosphère ouverte et sans jugement où les participants se sentent à l’aise pour exprimer leurs préoccupations et leurs réserves. Répondez à ces préoccupations et fournissez des preuves pour dissiper les doutes.</a:t>
            </a:r>
          </a:p>
          <a:p>
            <a:pPr marL="628650" lvl="1" indent="-171450">
              <a:buFont typeface="Arial" panose="020B0604020202020204" pitchFamily="34" charset="0"/>
              <a:buChar char="•"/>
            </a:pPr>
            <a:r>
              <a:rPr lang="fr-FR" b="1" i="1">
                <a:latin typeface="Arial"/>
                <a:cs typeface="Arial"/>
              </a:rPr>
              <a:t>Reconnaissez l’expérience</a:t>
            </a:r>
            <a:r>
              <a:rPr lang="fr-FR" i="1">
                <a:latin typeface="Arial"/>
                <a:cs typeface="Arial"/>
              </a:rPr>
              <a:t>. Respectez l’expérience et les connaissances de vos participants. Reconnaissez leur expertise et donnez-leur l’occasion de partager leurs idées et leurs expériences.</a:t>
            </a:r>
          </a:p>
          <a:p>
            <a:pPr marL="628650" lvl="1" indent="-171450">
              <a:buFont typeface="Arial" panose="020B0604020202020204" pitchFamily="34" charset="0"/>
              <a:buChar char="•"/>
            </a:pPr>
            <a:r>
              <a:rPr lang="fr-FR" b="1" i="1">
                <a:latin typeface="Arial"/>
                <a:cs typeface="Arial"/>
              </a:rPr>
              <a:t>Favorisez le soutien par les pairs</a:t>
            </a:r>
            <a:r>
              <a:rPr lang="fr-FR" i="1">
                <a:latin typeface="Arial"/>
                <a:cs typeface="Arial"/>
              </a:rPr>
              <a:t>. Encouragez le soutien et la collaboration entre pairs. Les participants se sentent souvent plus à l’aise lorsqu’ils apprennent de et avec leurs collègues. Ceux qui résistent peuvent trouver utile de rejoindre la communauté de pratique ou peuvent </a:t>
            </a:r>
          </a:p>
          <a:p>
            <a:pPr marL="628650" lvl="1" indent="-171450">
              <a:buFont typeface="Arial" panose="020B0604020202020204" pitchFamily="34" charset="0"/>
              <a:buChar char="•"/>
            </a:pPr>
            <a:r>
              <a:rPr lang="fr-FR" b="1" i="1">
                <a:latin typeface="Arial"/>
                <a:cs typeface="Arial"/>
              </a:rPr>
              <a:t>Servez de modèle</a:t>
            </a:r>
            <a:r>
              <a:rPr lang="fr-FR" i="1">
                <a:latin typeface="Arial"/>
                <a:cs typeface="Arial"/>
              </a:rPr>
              <a:t>. Donnez l’exemple en démontrant votre enthousiasme et votre engagement envers la formation. Votre enthousiasme peut être contagieux et inspirer les participants.</a:t>
            </a:r>
          </a:p>
          <a:p>
            <a:pPr marL="628650" lvl="1" indent="-171450">
              <a:buFont typeface="Arial" panose="020B0604020202020204" pitchFamily="34" charset="0"/>
              <a:buChar char="•"/>
            </a:pPr>
            <a:r>
              <a:rPr lang="fr-FR" b="1" i="1">
                <a:latin typeface="Arial"/>
                <a:cs typeface="Arial"/>
              </a:rPr>
              <a:t>Intégrez des exemples concrets</a:t>
            </a:r>
            <a:r>
              <a:rPr lang="fr-FR" i="1">
                <a:latin typeface="Arial"/>
                <a:cs typeface="Arial"/>
              </a:rPr>
              <a:t>. Utilisez des exemples concrets et des études de cas auxquels les participants peuvent s’identifier. Les applications pratiques aident à combler le fossé entre la théorie et la pratique.</a:t>
            </a:r>
          </a:p>
          <a:p>
            <a:pPr marL="628650" lvl="1" indent="-171450">
              <a:buFont typeface="Arial" panose="020B0604020202020204" pitchFamily="34" charset="0"/>
              <a:buChar char="•"/>
            </a:pPr>
            <a:r>
              <a:rPr lang="fr-FR" b="1" i="1">
                <a:latin typeface="Arial"/>
                <a:cs typeface="Arial"/>
              </a:rPr>
              <a:t>Mettez l’accent sur le « Qu’est-ce que j’y gagne ? »</a:t>
            </a:r>
            <a:r>
              <a:rPr lang="fr-FR" i="1">
                <a:latin typeface="Arial"/>
                <a:cs typeface="Arial"/>
              </a:rPr>
              <a:t>. Communiquez clairement les avantages de la formation aux participants, en mettant l’accent sur la manière dont elle peut améliorer leurs performances professionnelles, leurs perspectives de carrière ou la qualité de leur travail.</a:t>
            </a:r>
          </a:p>
          <a:p>
            <a:pPr marL="628650" lvl="1" indent="-171450">
              <a:buFont typeface="Arial" panose="020B0604020202020204" pitchFamily="34" charset="0"/>
              <a:buChar char="•"/>
            </a:pPr>
            <a:r>
              <a:rPr lang="fr-FR" b="1" i="1">
                <a:latin typeface="Arial"/>
                <a:cs typeface="Arial"/>
              </a:rPr>
              <a:t>Assurez le suivi et l’accompagnement</a:t>
            </a:r>
            <a:r>
              <a:rPr lang="fr-FR" i="1">
                <a:latin typeface="Arial"/>
                <a:cs typeface="Arial"/>
              </a:rPr>
              <a:t>. Fournissez des ressources et un soutien en permanence après la formation. Le suivi des séances, du coaching ou du mentorat peut aider à renforcer l’apprentissage et offrir des opportunités pour poser des questions et demander des clarifications.</a:t>
            </a:r>
          </a:p>
          <a:p>
            <a:pPr marL="628650" lvl="1" indent="-171450">
              <a:buFont typeface="Arial" panose="020B0604020202020204" pitchFamily="34" charset="0"/>
              <a:buChar char="•"/>
            </a:pPr>
            <a:r>
              <a:rPr lang="fr-FR" b="1" i="1">
                <a:latin typeface="Arial"/>
                <a:cs typeface="Arial"/>
              </a:rPr>
              <a:t>Faire preuve de persistance</a:t>
            </a:r>
            <a:r>
              <a:rPr lang="fr-FR" i="1">
                <a:latin typeface="Arial"/>
                <a:cs typeface="Arial"/>
              </a:rPr>
              <a:t>. Parfois, la résistance peut ne pas disparaître immédiatement. Soyez patient et persévérant, et continuez à travailler avec les participants réticents pour les aider à surmonter leurs inquiétudes.</a:t>
            </a:r>
          </a:p>
          <a:p>
            <a:pPr lvl="1"/>
            <a:endParaRPr lang="en-US" i="1" dirty="0">
              <a:latin typeface="Arial"/>
              <a:cs typeface="Arial"/>
            </a:endParaRPr>
          </a:p>
          <a:p>
            <a:r>
              <a:rPr lang="fr-FR" i="1">
                <a:latin typeface="Arial"/>
                <a:cs typeface="Arial"/>
              </a:rPr>
              <a:t>Pour l’insistance : </a:t>
            </a:r>
          </a:p>
          <a:p>
            <a:pPr lvl="1"/>
            <a:endParaRPr lang="en-US" b="1" i="1" dirty="0">
              <a:latin typeface="Arial"/>
              <a:cs typeface="Arial"/>
            </a:endParaRPr>
          </a:p>
          <a:p>
            <a:pPr marL="628650" lvl="1" indent="-171450">
              <a:buFont typeface="Arial" panose="020B0604020202020204" pitchFamily="34" charset="0"/>
              <a:buChar char="•"/>
            </a:pPr>
            <a:r>
              <a:rPr lang="fr-FR" b="1" i="1">
                <a:latin typeface="Arial"/>
                <a:cs typeface="Arial"/>
              </a:rPr>
              <a:t>Écoutez de manière active. </a:t>
            </a:r>
            <a:r>
              <a:rPr lang="fr-FR" i="1">
                <a:latin typeface="Arial"/>
                <a:cs typeface="Arial"/>
              </a:rPr>
              <a:t>Commencez par écouter activement le point de vue du participant. Montrez que vous appréciez leur contribution et que vous comprenez leur point de vue. Cela peut aider à établir un rapport et à réduire les attitudes défensives.</a:t>
            </a:r>
          </a:p>
          <a:p>
            <a:pPr marL="628650" lvl="1" indent="-171450">
              <a:buFont typeface="Arial" panose="020B0604020202020204" pitchFamily="34" charset="0"/>
              <a:buChar char="•"/>
            </a:pPr>
            <a:r>
              <a:rPr lang="fr-FR" b="1" i="1">
                <a:latin typeface="Arial"/>
                <a:cs typeface="Arial"/>
              </a:rPr>
              <a:t>Reconnaissez leur expertise. </a:t>
            </a:r>
            <a:r>
              <a:rPr lang="fr-FR" i="1">
                <a:latin typeface="Arial"/>
                <a:cs typeface="Arial"/>
              </a:rPr>
              <a:t>Si le participant a de l’expérience dans le domaine, reconnaissez son expertise et ses contributions. Cela peut l’aider à se sentir respecté et entendu.</a:t>
            </a:r>
          </a:p>
          <a:p>
            <a:pPr marL="628650" lvl="1" indent="-171450">
              <a:buFont typeface="Arial" panose="020B0604020202020204" pitchFamily="34" charset="0"/>
              <a:buChar char="•"/>
            </a:pPr>
            <a:r>
              <a:rPr lang="fr-FR" b="1" i="1">
                <a:latin typeface="Arial"/>
                <a:cs typeface="Arial"/>
              </a:rPr>
              <a:t>Encouragez la discussion. </a:t>
            </a:r>
            <a:r>
              <a:rPr lang="fr-FR" i="1">
                <a:latin typeface="Arial"/>
                <a:cs typeface="Arial"/>
              </a:rPr>
              <a:t>Encouragez la discussion ouverte et le débat de manière respectueuse. Soulignez le fait que l’environnement de formation est un lieu où différents points de vue et idées peuvent être partagés.</a:t>
            </a:r>
          </a:p>
          <a:p>
            <a:pPr marL="628650" lvl="1" indent="-171450">
              <a:buFont typeface="Arial" panose="020B0604020202020204" pitchFamily="34" charset="0"/>
              <a:buChar char="•"/>
            </a:pPr>
            <a:r>
              <a:rPr lang="fr-FR" b="1" i="1">
                <a:latin typeface="Arial"/>
                <a:cs typeface="Arial"/>
              </a:rPr>
              <a:t>Proposez des alternatives. </a:t>
            </a:r>
            <a:r>
              <a:rPr lang="fr-FR" i="1">
                <a:latin typeface="Arial"/>
                <a:cs typeface="Arial"/>
              </a:rPr>
              <a:t>Présentez avec douceur des perspectives ou des méthodes alternatives qui peuvent compléter ou améliorer leur approche. Évitez d’adopter un ton conflictuel ou dédaigneux.</a:t>
            </a:r>
          </a:p>
          <a:p>
            <a:pPr marL="628650" lvl="1" indent="-171450">
              <a:buFont typeface="Arial" panose="020B0604020202020204" pitchFamily="34" charset="0"/>
              <a:buChar char="•"/>
            </a:pPr>
            <a:r>
              <a:rPr lang="fr-FR" b="1" i="1">
                <a:latin typeface="Arial"/>
                <a:cs typeface="Arial"/>
              </a:rPr>
              <a:t>Utilisez des études de cas. </a:t>
            </a:r>
            <a:r>
              <a:rPr lang="fr-FR" i="1">
                <a:latin typeface="Arial"/>
                <a:cs typeface="Arial"/>
              </a:rPr>
              <a:t>Partagez des études de cas ou des exemples concrets qui illustrent différentes approches et leurs résultats. Cela peut aider les participants à voir les avantages potentiels des méthodes alternatives.</a:t>
            </a:r>
          </a:p>
          <a:p>
            <a:pPr marL="628650" lvl="1" indent="-171450">
              <a:buFont typeface="Arial" panose="020B0604020202020204" pitchFamily="34" charset="0"/>
              <a:buChar char="•"/>
            </a:pPr>
            <a:r>
              <a:rPr lang="fr-FR" b="1" i="1">
                <a:latin typeface="Arial"/>
                <a:cs typeface="Arial"/>
              </a:rPr>
              <a:t>Réalisez des activités de groupe. </a:t>
            </a:r>
            <a:r>
              <a:rPr lang="fr-FR" i="1">
                <a:latin typeface="Arial"/>
                <a:cs typeface="Arial"/>
              </a:rPr>
              <a:t>Intégrez des activités ou des exercices de groupe qui nécessitent collaboration et brainstorming. Cela peut aider les participants à considérer et à comparer différentes approches tout en travaillant ensemble.</a:t>
            </a:r>
          </a:p>
          <a:p>
            <a:pPr marL="628650" lvl="1" indent="-171450">
              <a:buFont typeface="Arial" panose="020B0604020202020204" pitchFamily="34" charset="0"/>
              <a:buChar char="•"/>
            </a:pPr>
            <a:r>
              <a:rPr lang="fr-FR" b="1" i="1">
                <a:latin typeface="Arial"/>
                <a:cs typeface="Arial"/>
              </a:rPr>
              <a:t>Sollicitez les commentaires des pairs.</a:t>
            </a:r>
            <a:r>
              <a:rPr lang="fr-FR" i="1">
                <a:latin typeface="Arial"/>
                <a:cs typeface="Arial"/>
              </a:rPr>
              <a:t> Encouragez les participants à se faire part de leurs commentaires les uns aux autres. Les commentaires constructifs des pairs peuvent contribuer à ouvrir l’esprit des participants à des idées différentes.</a:t>
            </a:r>
          </a:p>
          <a:p>
            <a:pPr marL="628650" lvl="1" indent="-171450">
              <a:buFont typeface="Arial" panose="020B0604020202020204" pitchFamily="34" charset="0"/>
              <a:buChar char="•"/>
            </a:pPr>
            <a:r>
              <a:rPr lang="fr-FR" b="1" i="1">
                <a:latin typeface="Arial"/>
                <a:cs typeface="Arial"/>
              </a:rPr>
              <a:t>Posez des questions. </a:t>
            </a:r>
            <a:r>
              <a:rPr lang="fr-FR" i="1">
                <a:latin typeface="Arial"/>
                <a:cs typeface="Arial"/>
              </a:rPr>
              <a:t>Posez des questions stimulantes qui encouragent la pensée critique et l’autoréflexion. Cela peut aider les participants à réévaluer leurs propres points de vue.</a:t>
            </a:r>
          </a:p>
          <a:p>
            <a:pPr marL="628650" lvl="1" indent="-171450">
              <a:buFont typeface="Arial" panose="020B0604020202020204" pitchFamily="34" charset="0"/>
              <a:buChar char="•"/>
            </a:pPr>
            <a:r>
              <a:rPr lang="fr-FR" b="1" i="1">
                <a:latin typeface="Arial"/>
                <a:cs typeface="Arial"/>
              </a:rPr>
              <a:t>Adoptez une approche équilibrée. </a:t>
            </a:r>
            <a:r>
              <a:rPr lang="fr-FR" i="1">
                <a:latin typeface="Arial"/>
                <a:cs typeface="Arial"/>
              </a:rPr>
              <a:t>Si la méthode du participant a du mérite, trouvez des moyens de l’intégrer à la formation tout en introduisant d’autres méthodes. Efforcez-vous d’adopter une approche équilibrée qui combine les meilleurs éléments de différentes stratégies.</a:t>
            </a:r>
          </a:p>
          <a:p>
            <a:pPr marL="628650" lvl="1" indent="-171450">
              <a:buFont typeface="Arial" panose="020B0604020202020204" pitchFamily="34" charset="0"/>
              <a:buChar char="•"/>
            </a:pPr>
            <a:r>
              <a:rPr lang="fr-FR" b="1" i="1">
                <a:latin typeface="Arial"/>
                <a:cs typeface="Arial"/>
              </a:rPr>
              <a:t>Intégrez des données et des preuves. </a:t>
            </a:r>
            <a:r>
              <a:rPr lang="fr-FR" i="1">
                <a:latin typeface="Arial"/>
                <a:cs typeface="Arial"/>
              </a:rPr>
              <a:t>Utilisez des données et des preuves pour soutenir ou remettre en question différentes approches. Montrez aux participants que les décisions doivent être fondées sur des faits et des résultats.</a:t>
            </a:r>
          </a:p>
          <a:p>
            <a:pPr marL="628650" lvl="1" indent="-171450">
              <a:buFont typeface="Arial" panose="020B0604020202020204" pitchFamily="34" charset="0"/>
              <a:buChar char="•"/>
            </a:pPr>
            <a:r>
              <a:rPr lang="fr-FR" b="1" i="1">
                <a:latin typeface="Arial"/>
                <a:cs typeface="Arial"/>
              </a:rPr>
              <a:t>Menez des discussions privées. </a:t>
            </a:r>
            <a:r>
              <a:rPr lang="fr-FR" i="1">
                <a:latin typeface="Arial"/>
                <a:cs typeface="Arial"/>
              </a:rPr>
              <a:t>Proposez des discussions individuelles si nécessaire pour répondre aux préoccupations et aux opinions du participant en privé. Cela peut être moins intimidant que de s’adresser à l’ensemble du groupe.</a:t>
            </a:r>
          </a:p>
          <a:p>
            <a:endParaRPr lang="en-US" i="1" dirty="0">
              <a:latin typeface="Arial"/>
              <a:cs typeface="Arial"/>
            </a:endParaRPr>
          </a:p>
          <a:p>
            <a:r>
              <a:rPr lang="fr-FR" i="1">
                <a:latin typeface="Arial"/>
                <a:cs typeface="Arial"/>
              </a:rPr>
              <a:t>Pour la dynamique du pouvoir et la politique : </a:t>
            </a:r>
          </a:p>
          <a:p>
            <a:endParaRPr lang="en-US" i="1" dirty="0">
              <a:latin typeface="Arial"/>
              <a:cs typeface="Arial"/>
            </a:endParaRPr>
          </a:p>
          <a:p>
            <a:pPr marL="628650" lvl="1" indent="-171450">
              <a:buFont typeface="Arial" panose="020B0604020202020204" pitchFamily="34" charset="0"/>
              <a:buChar char="•"/>
            </a:pPr>
            <a:r>
              <a:rPr lang="fr-FR" b="1" i="1">
                <a:latin typeface="Arial"/>
                <a:cs typeface="Arial"/>
              </a:rPr>
              <a:t>Établissez des règles de base claires</a:t>
            </a:r>
            <a:r>
              <a:rPr lang="fr-FR" i="1">
                <a:latin typeface="Arial"/>
                <a:cs typeface="Arial"/>
              </a:rPr>
              <a:t>. Établissez des règles de base claires dès le début de la formation qui mettent l’accent sur le respect, l’écoute active et la participation égale. Assurez-vous que tous les participants comprennent et acceptent ces règles.</a:t>
            </a:r>
          </a:p>
          <a:p>
            <a:pPr marL="628650" lvl="1" indent="-171450">
              <a:buFont typeface="Arial" panose="020B0604020202020204" pitchFamily="34" charset="0"/>
              <a:buChar char="•"/>
            </a:pPr>
            <a:r>
              <a:rPr lang="fr-FR" b="1" i="1">
                <a:latin typeface="Arial"/>
                <a:cs typeface="Arial"/>
              </a:rPr>
              <a:t>Faites tourner les rôles de direction</a:t>
            </a:r>
            <a:r>
              <a:rPr lang="fr-FR" i="1">
                <a:latin typeface="Arial"/>
                <a:cs typeface="Arial"/>
              </a:rPr>
              <a:t>. Si la dynamique du pouvoir est due au fait qu’un individu particulier assume un rôle de leadership, encouragez la rotation des responsabilités de leadership entre différents participants afin de répartir le pouvoir de manière plus équitable.</a:t>
            </a:r>
          </a:p>
          <a:p>
            <a:pPr marL="628650" lvl="1" indent="-171450">
              <a:buFont typeface="Arial" panose="020B0604020202020204" pitchFamily="34" charset="0"/>
              <a:buChar char="•"/>
            </a:pPr>
            <a:r>
              <a:rPr lang="fr-FR" b="1" i="1">
                <a:latin typeface="Arial"/>
                <a:cs typeface="Arial"/>
              </a:rPr>
              <a:t>Réalisez des activités en petits groupes</a:t>
            </a:r>
            <a:r>
              <a:rPr lang="fr-FR" i="1">
                <a:latin typeface="Arial"/>
                <a:cs typeface="Arial"/>
              </a:rPr>
              <a:t>. Utilisez des activités en petits groupes qui permettent aux participants de collaborer dans un environnement moins intimidant. Cela peut réduire l’influence des participants dominants. Envisagez de préaffecter des groupes pour vous assurer que ceux qui sont dans une relation de subordination directe sont séparés.</a:t>
            </a:r>
          </a:p>
          <a:p>
            <a:pPr marL="628650" lvl="1" indent="-171450">
              <a:buFont typeface="Arial" panose="020B0604020202020204" pitchFamily="34" charset="0"/>
              <a:buChar char="•"/>
            </a:pPr>
            <a:r>
              <a:rPr lang="fr-FR" b="1" i="1">
                <a:latin typeface="Arial"/>
                <a:cs typeface="Arial"/>
              </a:rPr>
              <a:t>Associez-vous et partagez. </a:t>
            </a:r>
            <a:r>
              <a:rPr lang="fr-FR" i="1">
                <a:latin typeface="Arial"/>
                <a:cs typeface="Arial"/>
              </a:rPr>
              <a:t>Formez des binômes de participants et demandez-leur de partager leurs réflexions entre eux avant d’en discuter en groupe plus large. Cela peut aider les participants introvertis à s’exprimer et à réduire la domination des autres.</a:t>
            </a:r>
          </a:p>
          <a:p>
            <a:pPr marL="628650" lvl="1" indent="-171450">
              <a:buFont typeface="Arial" panose="020B0604020202020204" pitchFamily="34" charset="0"/>
              <a:buChar char="•"/>
            </a:pPr>
            <a:r>
              <a:rPr lang="fr-FR" b="1" i="1">
                <a:latin typeface="Arial"/>
                <a:cs typeface="Arial"/>
              </a:rPr>
              <a:t>Intervenez lorsque nécessaire</a:t>
            </a:r>
            <a:r>
              <a:rPr lang="fr-FR" i="1">
                <a:latin typeface="Arial"/>
                <a:cs typeface="Arial"/>
              </a:rPr>
              <a:t>. En tant que facilitateur, soyez prêt à intervenir lorsque vous observez des dynamiques de pouvoir perturbatrices. Abordez le problème en privé si nécessaire et fournissez des commentaires pour aider les participants à comprendre l’impact de leur comportement.</a:t>
            </a:r>
          </a:p>
          <a:p>
            <a:pPr marL="628650" lvl="1" indent="-171450">
              <a:buFont typeface="Arial" panose="020B0604020202020204" pitchFamily="34" charset="0"/>
              <a:buChar char="•"/>
            </a:pPr>
            <a:r>
              <a:rPr lang="fr-FR" b="1" i="1">
                <a:latin typeface="Arial"/>
                <a:cs typeface="Arial"/>
              </a:rPr>
              <a:t>Mettez l’accent sur l’inclusivité</a:t>
            </a:r>
            <a:r>
              <a:rPr lang="fr-FR" i="1">
                <a:latin typeface="Arial"/>
                <a:cs typeface="Arial"/>
              </a:rPr>
              <a:t>. Soulignez l’importance de l’inclusion et de la diversité des perspectives. Encouragez les participants à apprécier la valeur des différents points de vue. Reconnaissez que les personnes qui occupent des rôles différents auront des idées différentes sur la manière de mettre en œuvre l’approche 7-1-7. </a:t>
            </a:r>
          </a:p>
          <a:p>
            <a:endParaRPr lang="en-US" i="1" dirty="0">
              <a:cs typeface="Arial"/>
            </a:endParaRPr>
          </a:p>
          <a:p>
            <a:endParaRPr lang="en-US" i="1"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30</a:t>
            </a:fld>
            <a:endParaRPr lang="en-US"/>
          </a:p>
        </p:txBody>
      </p:sp>
    </p:spTree>
    <p:extLst>
      <p:ext uri="{BB962C8B-B14F-4D97-AF65-F5344CB8AC3E}">
        <p14:creationId xmlns:p14="http://schemas.microsoft.com/office/powerpoint/2010/main" val="1863684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F21A0B-053B-490A-DB56-10F8A19236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4B0808-4A20-1FB8-9B8D-B62A9214C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1F9CB5-DDEF-9A96-D0BB-DA213860C200}"/>
              </a:ext>
            </a:extLst>
          </p:cNvPr>
          <p:cNvSpPr>
            <a:spLocks noGrp="1"/>
          </p:cNvSpPr>
          <p:nvPr>
            <p:ph type="body" idx="1"/>
          </p:nvPr>
        </p:nvSpPr>
        <p:spPr/>
        <p:txBody>
          <a:bodyPr/>
          <a:lstStyle/>
          <a:p>
            <a:r>
              <a:rPr lang="fr-FR" b="0" i="1" u="none" strike="noStrike">
                <a:solidFill>
                  <a:srgbClr val="000000"/>
                </a:solidFill>
                <a:effectLst/>
                <a:latin typeface="Arial"/>
                <a:cs typeface="Arial"/>
              </a:rPr>
              <a:t>[Remarque pour la modération : il s’agit d’une activité facultative destinée aux participants qui animeront eux-mêmes des formations sur l’approche 7-1-7 à l’avenir. Ils formeront des groupes de 3 et auront l’occasion de reformuler 4 diapositives clés sur l’approche 7-1-7 : 1 – principes fondamentaux ; 2 – objectif de la cible 7-1-7 ; 3 – utilisation de l’approche 7-1-7 ; 4 – adoption de l’approche 7-1-7. Chaque sous-session de reformulation de l’activité comprend l’une des diapositives ci-dessus et dure environ 20 minutes, avec un total de 90 minutes allouées à cette session. Vous pouvez sélectionner moins de diapositives pour la reformulation ou choisir différentes diapositives pour la reformulation en fonction de vos besoins. Veuillez consulter le fichier « read-me » du programme de formation technique à l’approche 7-1-7 pour plus de détails sur cette activité.]  </a:t>
            </a:r>
          </a:p>
          <a:p>
            <a:endParaRPr lang="en-US" b="0" i="0" u="none" strike="noStrike" dirty="0">
              <a:solidFill>
                <a:srgbClr val="000000"/>
              </a:solidFill>
              <a:effectLst/>
              <a:latin typeface="Arial" panose="020B0604020202020204" pitchFamily="34" charset="0"/>
            </a:endParaRPr>
          </a:p>
          <a:p>
            <a:r>
              <a:rPr lang="fr-FR" b="0" i="0" u="none" strike="noStrike">
                <a:solidFill>
                  <a:srgbClr val="000000"/>
                </a:solidFill>
                <a:effectLst/>
                <a:latin typeface="Arial"/>
                <a:cs typeface="Arial"/>
              </a:rPr>
              <a:t>Nous allons maintenant passer en revue une série de scénarios de reformulation. Ces scénarios sont un bon moyen de renforcer votre compréhension des concepts clés de l’approche 7-1-7 et de vous aider à parler de ces concepts aux autres.  </a:t>
            </a:r>
          </a:p>
          <a:p>
            <a:endParaRPr lang="en-US" b="0" i="0" u="none" strike="noStrike" dirty="0">
              <a:solidFill>
                <a:srgbClr val="000000"/>
              </a:solidFill>
              <a:effectLst/>
              <a:latin typeface="Arial" panose="020B0604020202020204" pitchFamily="34" charset="0"/>
            </a:endParaRPr>
          </a:p>
          <a:p>
            <a:r>
              <a:rPr lang="fr-FR" b="0" i="0" u="none" strike="noStrike">
                <a:solidFill>
                  <a:srgbClr val="000000"/>
                </a:solidFill>
                <a:effectLst/>
                <a:latin typeface="Arial"/>
                <a:cs typeface="Arial"/>
              </a:rPr>
              <a:t>Il s’agit d’une activité en petit groupe où nous nous répartirons en groupes de 3. Un ou deux groupes peuvent se retrouver avec deux participants au lieu de trois. Ce n’est pas un problème.  </a:t>
            </a:r>
          </a:p>
          <a:p>
            <a:endParaRPr lang="en-US" b="0" i="0" u="none" strike="noStrike" dirty="0">
              <a:solidFill>
                <a:srgbClr val="000000"/>
              </a:solidFill>
              <a:effectLst/>
              <a:latin typeface="Arial" panose="020B0604020202020204" pitchFamily="34" charset="0"/>
            </a:endParaRPr>
          </a:p>
          <a:p>
            <a:r>
              <a:rPr lang="fr-FR" b="0" i="1" u="none" strike="noStrike">
                <a:solidFill>
                  <a:srgbClr val="000000"/>
                </a:solidFill>
                <a:effectLst/>
                <a:latin typeface="Arial"/>
                <a:cs typeface="Arial"/>
              </a:rPr>
              <a:t>[Remarque pour la modération : répartissez les participants en petits groupes de 3.]</a:t>
            </a:r>
          </a:p>
        </p:txBody>
      </p:sp>
      <p:sp>
        <p:nvSpPr>
          <p:cNvPr id="4" name="Slide Number Placeholder 3">
            <a:extLst>
              <a:ext uri="{FF2B5EF4-FFF2-40B4-BE49-F238E27FC236}">
                <a16:creationId xmlns:a16="http://schemas.microsoft.com/office/drawing/2014/main" id="{64471123-87B8-0A7A-1A7B-C90FE2F65B3B}"/>
              </a:ext>
            </a:extLst>
          </p:cNvPr>
          <p:cNvSpPr>
            <a:spLocks noGrp="1"/>
          </p:cNvSpPr>
          <p:nvPr>
            <p:ph type="sldNum" sz="quarter" idx="5"/>
          </p:nvPr>
        </p:nvSpPr>
        <p:spPr/>
        <p:txBody>
          <a:bodyPr/>
          <a:lstStyle/>
          <a:p>
            <a:fld id="{A1E75C25-C22B-D14A-8C88-D3C1CFA09A77}" type="slidenum">
              <a:rPr lang="en-US" smtClean="0"/>
              <a:pPr/>
              <a:t>31</a:t>
            </a:fld>
            <a:endParaRPr lang="en-US"/>
          </a:p>
        </p:txBody>
      </p:sp>
    </p:spTree>
    <p:extLst>
      <p:ext uri="{BB962C8B-B14F-4D97-AF65-F5344CB8AC3E}">
        <p14:creationId xmlns:p14="http://schemas.microsoft.com/office/powerpoint/2010/main" val="8621329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Nous ferons les reformulations dans vos petits groupes. Les reformulations sont basées sur les diapositives clés des cours que vous avez vues au cours de cet atelier.  </a:t>
            </a:r>
          </a:p>
          <a:p>
            <a:endParaRPr lang="en-US">
              <a:latin typeface="Arial"/>
              <a:cs typeface="Arial"/>
            </a:endParaRPr>
          </a:p>
          <a:p>
            <a:r>
              <a:rPr lang="fr-FR">
                <a:latin typeface="Arial"/>
                <a:cs typeface="Arial"/>
              </a:rPr>
              <a:t>Chaque scénario de reformulation dure 20 minutes et se compose d’une diapositive à reformuler. Les 10 premières minutes seront consacrées au jeu de rôle de reformulation. Vous disposerez ensuite de 5 minutes en petit groupe pour discuter, suivies de 5 minutes de discussion en plénière.  </a:t>
            </a:r>
          </a:p>
          <a:p>
            <a:endParaRPr lang="en-US">
              <a:latin typeface="Arial"/>
              <a:cs typeface="Arial"/>
            </a:endParaRPr>
          </a:p>
          <a:p>
            <a:r>
              <a:rPr lang="fr-FR">
                <a:latin typeface="Arial"/>
                <a:cs typeface="Arial"/>
              </a:rPr>
              <a:t>Au cours des 10 minutes du jeu de rôle de reformulation, vous alternerez entre les rôles :</a:t>
            </a:r>
          </a:p>
          <a:p>
            <a:pPr marL="171450" indent="-171450">
              <a:buFontTx/>
              <a:buChar char="-"/>
            </a:pPr>
            <a:r>
              <a:rPr lang="fr-FR">
                <a:latin typeface="Arial"/>
                <a:cs typeface="Arial"/>
              </a:rPr>
              <a:t>d’animateur, qui enseignera la diapositive ;</a:t>
            </a:r>
          </a:p>
          <a:p>
            <a:pPr marL="171450" indent="-171450">
              <a:buFontTx/>
              <a:buChar char="-"/>
            </a:pPr>
            <a:r>
              <a:rPr lang="fr-FR">
                <a:latin typeface="Arial"/>
                <a:cs typeface="Arial"/>
              </a:rPr>
              <a:t>de participant difficile, qui posera des questions en fonction d’un type assigné, comme résistant, insistant ou jeu de pouvoir ;</a:t>
            </a:r>
          </a:p>
          <a:p>
            <a:pPr marL="171450" indent="-171450">
              <a:buFontTx/>
              <a:buChar char="-"/>
            </a:pPr>
            <a:r>
              <a:rPr lang="fr-FR">
                <a:latin typeface="Arial"/>
                <a:cs typeface="Arial"/>
              </a:rPr>
              <a:t>et d’observateur, qui partagera ses observations sur la reformulation lors de la discussion en petits groupes.  </a:t>
            </a:r>
          </a:p>
          <a:p>
            <a:endParaRPr lang="en-US">
              <a:latin typeface="Arial"/>
              <a:cs typeface="Arial"/>
            </a:endParaRPr>
          </a:p>
          <a:p>
            <a:r>
              <a:rPr lang="fr-FR">
                <a:latin typeface="Arial"/>
                <a:cs typeface="Arial"/>
              </a:rPr>
              <a:t>Nous voulons que chacun d’entre vous ait la possibilité d’enseigner la diapositive. Il s’agira donc de courtes séances de reformulation d’environ 3 minutes afin que vous puissiez alterner entre tous ces rôles pour chaque scénario de reformulation.  </a:t>
            </a:r>
          </a:p>
          <a:p>
            <a:endParaRPr lang="en-US">
              <a:latin typeface="Arial"/>
              <a:cs typeface="Arial"/>
            </a:endParaRPr>
          </a:p>
          <a:p>
            <a:r>
              <a:rPr lang="fr-FR">
                <a:latin typeface="Arial"/>
                <a:cs typeface="Arial"/>
              </a:rPr>
              <a:t>Si vous n’avez que deux personnes dans votre groupe, ne vous inquiétez pas : vous pouvez ignorer le rôle d’observateur.  </a:t>
            </a:r>
          </a:p>
          <a:p>
            <a:endParaRPr lang="en-US">
              <a:latin typeface="Arial"/>
              <a:cs typeface="Arial"/>
            </a:endParaRPr>
          </a:p>
          <a:p>
            <a:r>
              <a:rPr lang="fr-FR">
                <a:latin typeface="Arial"/>
                <a:cs typeface="Arial"/>
              </a:rPr>
              <a:t>Commençons.  </a:t>
            </a:r>
          </a:p>
        </p:txBody>
      </p:sp>
      <p:sp>
        <p:nvSpPr>
          <p:cNvPr id="4" name="Slide Number Placeholder 3"/>
          <p:cNvSpPr>
            <a:spLocks noGrp="1"/>
          </p:cNvSpPr>
          <p:nvPr>
            <p:ph type="sldNum" sz="quarter" idx="5"/>
          </p:nvPr>
        </p:nvSpPr>
        <p:spPr/>
        <p:txBody>
          <a:bodyPr/>
          <a:lstStyle/>
          <a:p>
            <a:fld id="{A1E75C25-C22B-D14A-8C88-D3C1CFA09A77}" type="slidenum">
              <a:rPr lang="en-US" smtClean="0"/>
              <a:pPr/>
              <a:t>32</a:t>
            </a:fld>
            <a:endParaRPr lang="en-US"/>
          </a:p>
        </p:txBody>
      </p:sp>
    </p:spTree>
    <p:extLst>
      <p:ext uri="{BB962C8B-B14F-4D97-AF65-F5344CB8AC3E}">
        <p14:creationId xmlns:p14="http://schemas.microsoft.com/office/powerpoint/2010/main" val="34669461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4E2C7-19E8-FFCC-C01C-BC5076DC5D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4C27E-FFA1-080E-0350-20367E93B0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C769B5-6B67-7CE8-E37E-1E31B8E2761D}"/>
              </a:ext>
            </a:extLst>
          </p:cNvPr>
          <p:cNvSpPr>
            <a:spLocks noGrp="1"/>
          </p:cNvSpPr>
          <p:nvPr>
            <p:ph type="body" idx="1"/>
          </p:nvPr>
        </p:nvSpPr>
        <p:spPr/>
        <p:txBody>
          <a:bodyPr/>
          <a:lstStyle/>
          <a:p>
            <a:r>
              <a:rPr lang="fr-FR">
                <a:latin typeface="Arial"/>
                <a:cs typeface="Arial"/>
              </a:rPr>
              <a:t>Cette activité de reformulation sera axée sur la description des dates des jalons et des trois indicateurs qui composent la cible 7-1-7.  </a:t>
            </a:r>
          </a:p>
        </p:txBody>
      </p:sp>
      <p:sp>
        <p:nvSpPr>
          <p:cNvPr id="4" name="Slide Number Placeholder 3">
            <a:extLst>
              <a:ext uri="{FF2B5EF4-FFF2-40B4-BE49-F238E27FC236}">
                <a16:creationId xmlns:a16="http://schemas.microsoft.com/office/drawing/2014/main" id="{8C0DCE81-369F-03D5-F6A4-F9F1EC436294}"/>
              </a:ext>
            </a:extLst>
          </p:cNvPr>
          <p:cNvSpPr>
            <a:spLocks noGrp="1"/>
          </p:cNvSpPr>
          <p:nvPr>
            <p:ph type="sldNum" sz="quarter" idx="5"/>
          </p:nvPr>
        </p:nvSpPr>
        <p:spPr/>
        <p:txBody>
          <a:bodyPr/>
          <a:lstStyle/>
          <a:p>
            <a:fld id="{A1E75C25-C22B-D14A-8C88-D3C1CFA09A77}" type="slidenum">
              <a:rPr lang="en-US" smtClean="0"/>
              <a:pPr/>
              <a:t>33</a:t>
            </a:fld>
            <a:endParaRPr lang="en-US"/>
          </a:p>
        </p:txBody>
      </p:sp>
    </p:spTree>
    <p:extLst>
      <p:ext uri="{BB962C8B-B14F-4D97-AF65-F5344CB8AC3E}">
        <p14:creationId xmlns:p14="http://schemas.microsoft.com/office/powerpoint/2010/main" val="3635693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0A53E-16C1-81F9-853F-DA7642D110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BD3CF-880D-EEEF-2050-220B609D1E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5819B0-5B44-340C-007F-6396398F8674}"/>
              </a:ext>
            </a:extLst>
          </p:cNvPr>
          <p:cNvSpPr>
            <a:spLocks noGrp="1"/>
          </p:cNvSpPr>
          <p:nvPr>
            <p:ph type="body" idx="1"/>
          </p:nvPr>
        </p:nvSpPr>
        <p:spPr/>
        <p:txBody>
          <a:bodyPr/>
          <a:lstStyle/>
          <a:p>
            <a:r>
              <a:rPr lang="fr-FR">
                <a:latin typeface="Arial"/>
                <a:cs typeface="Arial"/>
              </a:rPr>
              <a:t>Nous allons suivre les instructions que j’ai expliquées pour ces activités de reformulation. Dans votre petit groupe, attribuez les rôles initiaux d’animateur, de participant difficile et d’observateur.  </a:t>
            </a:r>
          </a:p>
          <a:p>
            <a:endParaRPr lang="en-US" dirty="0">
              <a:latin typeface="Arial"/>
              <a:cs typeface="Arial"/>
            </a:endParaRPr>
          </a:p>
          <a:p>
            <a:r>
              <a:rPr lang="fr-FR">
                <a:latin typeface="Arial"/>
                <a:cs typeface="Arial"/>
              </a:rPr>
              <a:t>Vous ferez une reformulation de la diapositive qui montre les trois indicateurs qui composent la cible 7-1-7, avec les principales dates des jalons.  </a:t>
            </a:r>
          </a:p>
          <a:p>
            <a:endParaRPr lang="en-US" dirty="0">
              <a:latin typeface="Arial"/>
              <a:cs typeface="Arial"/>
            </a:endParaRPr>
          </a:p>
          <a:p>
            <a:r>
              <a:rPr lang="fr-FR">
                <a:latin typeface="Arial"/>
                <a:cs typeface="Arial"/>
              </a:rPr>
              <a:t>Pour ce scénario, le type de participant difficile sera un résistant. N’oubliez pas que cela signifie quelqu’un qui résiste au changement, par exemple qui n’est pas convaincu que l’approche 7-1-7 est une approche utile.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Arial"/>
                <a:cs typeface="Arial"/>
              </a:rPr>
              <a:t>L’animateur enseignera la diapositive pendant 1 à 2 minutes, et le participant difficile posera 1 à 2 questions après lesquelles l’animateur essaiera de répondre, dans ce cas en tant que résistant. Pour l’animateur, pensez à expliquer la diapositive. Ne vous contentez pas de la lire.  </a:t>
            </a:r>
          </a:p>
          <a:p>
            <a:endParaRPr lang="en-US" dirty="0">
              <a:latin typeface="Arial"/>
              <a:cs typeface="Arial"/>
            </a:endParaRPr>
          </a:p>
          <a:p>
            <a:r>
              <a:rPr lang="fr-FR">
                <a:latin typeface="Arial"/>
                <a:cs typeface="Arial"/>
              </a:rPr>
              <a:t>Au total, le tour devrait durer environ 3 minutes. Notez que l’observateur observera pour l’instant et fournira des commentaires plus tard au cours de la discussion de groupe.  </a:t>
            </a:r>
          </a:p>
          <a:p>
            <a:endParaRPr lang="en-US" dirty="0">
              <a:latin typeface="Arial"/>
              <a:cs typeface="Arial"/>
            </a:endParaRPr>
          </a:p>
          <a:p>
            <a:r>
              <a:rPr lang="fr-FR">
                <a:latin typeface="Arial"/>
                <a:cs typeface="Arial"/>
              </a:rPr>
              <a:t>Vous allez ensuite changer les rôles et recommencer. Cela devrait vous donner le temps pour que les trois membres d’un groupe jouent chaque rôle pour cette diapositive pendant un total d’environ 10 minutes.  </a:t>
            </a:r>
          </a:p>
          <a:p>
            <a:endParaRPr lang="en-US" dirty="0">
              <a:latin typeface="Arial"/>
              <a:cs typeface="Arial"/>
            </a:endParaRPr>
          </a:p>
          <a:p>
            <a:r>
              <a:rPr lang="fr-FR">
                <a:latin typeface="Arial"/>
                <a:cs typeface="Arial"/>
              </a:rPr>
              <a:t>Nous aurons ensuite une discussion de 5 minutes dans vos groupes, suivie d’une séance de 5 minutes en plénière.  </a:t>
            </a:r>
          </a:p>
          <a:p>
            <a:endParaRPr lang="en-US" dirty="0">
              <a:latin typeface="Arial"/>
              <a:cs typeface="Arial"/>
            </a:endParaRPr>
          </a:p>
          <a:p>
            <a:r>
              <a:rPr lang="fr-FR" i="1">
                <a:latin typeface="Arial"/>
                <a:cs typeface="Arial"/>
              </a:rPr>
              <a:t>[Remarque pour la modération : passez à la diapositive suivante, puis arrêtez-vous sur cette diapositive pendant 10 minutes.]  </a:t>
            </a:r>
          </a:p>
          <a:p>
            <a:endParaRPr lang="en-US" dirty="0">
              <a:latin typeface="Arial"/>
              <a:cs typeface="Arial"/>
            </a:endParaRPr>
          </a:p>
        </p:txBody>
      </p:sp>
      <p:sp>
        <p:nvSpPr>
          <p:cNvPr id="4" name="Slide Number Placeholder 3">
            <a:extLst>
              <a:ext uri="{FF2B5EF4-FFF2-40B4-BE49-F238E27FC236}">
                <a16:creationId xmlns:a16="http://schemas.microsoft.com/office/drawing/2014/main" id="{3D1D24C7-8899-AA08-5605-1DBF67E0F146}"/>
              </a:ext>
            </a:extLst>
          </p:cNvPr>
          <p:cNvSpPr>
            <a:spLocks noGrp="1"/>
          </p:cNvSpPr>
          <p:nvPr>
            <p:ph type="sldNum" sz="quarter" idx="5"/>
          </p:nvPr>
        </p:nvSpPr>
        <p:spPr/>
        <p:txBody>
          <a:bodyPr/>
          <a:lstStyle/>
          <a:p>
            <a:fld id="{A1E75C25-C22B-D14A-8C88-D3C1CFA09A77}" type="slidenum">
              <a:rPr lang="en-US" smtClean="0"/>
              <a:pPr/>
              <a:t>34</a:t>
            </a:fld>
            <a:endParaRPr lang="en-US"/>
          </a:p>
        </p:txBody>
      </p:sp>
    </p:spTree>
    <p:extLst>
      <p:ext uri="{BB962C8B-B14F-4D97-AF65-F5344CB8AC3E}">
        <p14:creationId xmlns:p14="http://schemas.microsoft.com/office/powerpoint/2010/main" val="13909673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b="0" i="0">
                <a:latin typeface="Arial"/>
                <a:cs typeface="Arial"/>
              </a:rPr>
              <a:t>Commençons. Vous avez 10 minutes. N’oubliez pas : vous devez essayer de faire une rotation afin que chacun d’entre vous ait la possibilité d’enseigner la diapositive.  </a:t>
            </a:r>
          </a:p>
          <a:p>
            <a:pPr>
              <a:defRPr/>
            </a:pPr>
            <a:endParaRPr lang="en-US" b="0" i="0" kern="1200" dirty="0">
              <a:latin typeface="Arial"/>
              <a:cs typeface="Arial"/>
            </a:endParaRPr>
          </a:p>
          <a:p>
            <a:pPr>
              <a:defRPr/>
            </a:pPr>
            <a:r>
              <a:rPr lang="fr-FR" b="0" i="1">
                <a:latin typeface="Arial"/>
                <a:cs typeface="Arial"/>
              </a:rPr>
              <a:t>[Remarque pour la modération : au bout de 10 minutes, attirez l’attention de tous et passez à la diapositive suivante. Ils auront une discussion en petit groupe</a:t>
            </a:r>
            <a:r>
              <a:rPr lang="fr-FR" i="1">
                <a:latin typeface="Arial"/>
                <a:cs typeface="Arial"/>
              </a:rPr>
              <a:t>.]</a:t>
            </a:r>
            <a:r>
              <a:rPr lang="fr-FR" b="0" i="1">
                <a:latin typeface="Arial"/>
                <a:cs typeface="Arial"/>
              </a:rPr>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79A4D4-9025-3946-9B5A-85AEB1B10EC9}"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518521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A3F654-B8C3-5FCE-8E2D-5387E8920E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155E6E-08FA-808B-338C-51E3D8D6D0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D20286-56B5-17C5-ABF6-751291E83B55}"/>
              </a:ext>
            </a:extLst>
          </p:cNvPr>
          <p:cNvSpPr>
            <a:spLocks noGrp="1"/>
          </p:cNvSpPr>
          <p:nvPr>
            <p:ph type="body" idx="1"/>
          </p:nvPr>
        </p:nvSpPr>
        <p:spPr/>
        <p:txBody>
          <a:bodyPr/>
          <a:lstStyle/>
          <a:p>
            <a:r>
              <a:rPr lang="fr-FR">
                <a:latin typeface="Arial"/>
                <a:cs typeface="Arial"/>
              </a:rPr>
              <a:t>Maintenant, dans votre groupe, nous voulons que vous discutiez du jeu de rôle que vous venez de faire. Voici quelques questions de discussion :</a:t>
            </a:r>
          </a:p>
          <a:p>
            <a:endParaRPr lang="en-US" dirty="0">
              <a:latin typeface="Arial"/>
              <a:cs typeface="Arial"/>
            </a:endParaRPr>
          </a:p>
          <a:p>
            <a:pPr marL="628650" lvl="1" indent="-171450">
              <a:buFont typeface="Arial" panose="020B0604020202020204" pitchFamily="34" charset="0"/>
              <a:buChar char="•"/>
            </a:pPr>
            <a:r>
              <a:rPr lang="fr-FR" sz="1200">
                <a:latin typeface="Arial"/>
                <a:cs typeface="Arial"/>
              </a:rPr>
              <a:t>Quel commentaire l’observateur a-t-il ?</a:t>
            </a:r>
          </a:p>
          <a:p>
            <a:pPr marL="628650" lvl="1" indent="-171450">
              <a:buFont typeface="Arial" panose="020B0604020202020204" pitchFamily="34" charset="0"/>
              <a:buChar char="•"/>
            </a:pPr>
            <a:r>
              <a:rPr lang="fr-FR" sz="1200">
                <a:latin typeface="Arial"/>
                <a:cs typeface="Arial"/>
              </a:rPr>
              <a:t>Qu’est-ce qui s’est bien passé avec le jeu de rôle ?</a:t>
            </a:r>
          </a:p>
          <a:p>
            <a:pPr marL="628650" lvl="1" indent="-171450">
              <a:buFont typeface="Arial" panose="020B0604020202020204" pitchFamily="34" charset="0"/>
              <a:buChar char="•"/>
            </a:pPr>
            <a:r>
              <a:rPr lang="fr-FR" sz="1200">
                <a:latin typeface="Arial"/>
                <a:cs typeface="Arial"/>
              </a:rPr>
              <a:t>Quelles questions pensez-vous que les participants pourraient poser sur le sujet ?</a:t>
            </a:r>
          </a:p>
          <a:p>
            <a:endParaRPr lang="en-US" dirty="0">
              <a:latin typeface="Arial"/>
              <a:cs typeface="Arial"/>
            </a:endParaRPr>
          </a:p>
          <a:p>
            <a:r>
              <a:rPr lang="fr-FR">
                <a:latin typeface="Arial"/>
                <a:cs typeface="Arial"/>
              </a:rPr>
              <a:t>Si vous avez des questions sur l’approche 7-1-7 auxquelles vous ne savez pas comment répondre, ajoutez-les à l’espace « Faisons le point ».  </a:t>
            </a:r>
          </a:p>
          <a:p>
            <a:endParaRPr lang="en-US" dirty="0">
              <a:latin typeface="Arial"/>
              <a:cs typeface="Arial"/>
            </a:endParaRPr>
          </a:p>
          <a:p>
            <a:r>
              <a:rPr lang="fr-FR">
                <a:latin typeface="Arial"/>
                <a:cs typeface="Arial"/>
              </a:rPr>
              <a:t>Allez-y et parlez dans votre groupe.  Vous disposerez de 5 minutes. Après quoi, nous aurons une discussion en plénière sur ce scénario de reformulation.  </a:t>
            </a:r>
          </a:p>
          <a:p>
            <a:endParaRPr lang="en-US" dirty="0">
              <a:latin typeface="Arial"/>
              <a:cs typeface="Arial"/>
            </a:endParaRPr>
          </a:p>
          <a:p>
            <a:pPr>
              <a:defRPr/>
            </a:pPr>
            <a:r>
              <a:rPr lang="fr-FR" b="0" i="1">
                <a:latin typeface="Arial"/>
                <a:cs typeface="Arial"/>
              </a:rPr>
              <a:t>[Remarque pour la modération : au bout de 5 minutes, attirez l’attention de tous et passez à la diapositive suivante. Vous allez maintenant animer une discussion en plénière</a:t>
            </a:r>
            <a:r>
              <a:rPr lang="fr-FR" i="1">
                <a:latin typeface="Arial"/>
                <a:cs typeface="Arial"/>
              </a:rPr>
              <a:t>.]</a:t>
            </a:r>
            <a:r>
              <a:rPr lang="fr-FR" b="0" i="1">
                <a:latin typeface="Arial"/>
                <a:cs typeface="Arial"/>
              </a:rPr>
              <a:t> </a:t>
            </a:r>
          </a:p>
        </p:txBody>
      </p:sp>
      <p:sp>
        <p:nvSpPr>
          <p:cNvPr id="4" name="Slide Number Placeholder 3">
            <a:extLst>
              <a:ext uri="{FF2B5EF4-FFF2-40B4-BE49-F238E27FC236}">
                <a16:creationId xmlns:a16="http://schemas.microsoft.com/office/drawing/2014/main" id="{299E2269-9100-06EF-2F6E-1C2052D4C222}"/>
              </a:ext>
            </a:extLst>
          </p:cNvPr>
          <p:cNvSpPr>
            <a:spLocks noGrp="1"/>
          </p:cNvSpPr>
          <p:nvPr>
            <p:ph type="sldNum" sz="quarter" idx="5"/>
          </p:nvPr>
        </p:nvSpPr>
        <p:spPr/>
        <p:txBody>
          <a:bodyPr/>
          <a:lstStyle/>
          <a:p>
            <a:fld id="{A1E75C25-C22B-D14A-8C88-D3C1CFA09A77}" type="slidenum">
              <a:rPr lang="en-US" smtClean="0"/>
              <a:pPr/>
              <a:t>36</a:t>
            </a:fld>
            <a:endParaRPr lang="en-US"/>
          </a:p>
        </p:txBody>
      </p:sp>
    </p:spTree>
    <p:extLst>
      <p:ext uri="{BB962C8B-B14F-4D97-AF65-F5344CB8AC3E}">
        <p14:creationId xmlns:p14="http://schemas.microsoft.com/office/powerpoint/2010/main" val="32617066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EF418-97AE-B68D-0BEE-2D3133588D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799770-621A-85FB-5A1E-101CD129B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895432-5CA0-E604-B6BB-A298E6126A10}"/>
              </a:ext>
            </a:extLst>
          </p:cNvPr>
          <p:cNvSpPr>
            <a:spLocks noGrp="1"/>
          </p:cNvSpPr>
          <p:nvPr>
            <p:ph type="body" idx="1"/>
          </p:nvPr>
        </p:nvSpPr>
        <p:spPr/>
        <p:txBody>
          <a:bodyPr/>
          <a:lstStyle/>
          <a:p>
            <a:r>
              <a:rPr lang="fr-FR" i="1">
                <a:latin typeface="Arial"/>
                <a:cs typeface="Arial"/>
              </a:rPr>
              <a:t>[Remarque pour la modération : encouragez les participants à donner des réponses volontaires. Si personne ne parle, sélectionnez délicatement 1 à 2 participants pour partager leurs points de vue afin de lancer la discussion. Vous avez 5 minutes pour cette discussion.]</a:t>
            </a:r>
          </a:p>
          <a:p>
            <a:endParaRPr lang="en-US" dirty="0">
              <a:latin typeface="Arial"/>
              <a:cs typeface="Arial"/>
            </a:endParaRPr>
          </a:p>
          <a:p>
            <a:r>
              <a:rPr lang="fr-FR">
                <a:latin typeface="Arial"/>
                <a:cs typeface="Arial"/>
              </a:rPr>
              <a:t>Super ! Maintenant, discutons de ce scénario ensemble.</a:t>
            </a:r>
          </a:p>
          <a:p>
            <a:endParaRPr lang="en-US" dirty="0">
              <a:latin typeface="Arial"/>
              <a:cs typeface="Arial"/>
            </a:endParaRPr>
          </a:p>
          <a:p>
            <a:r>
              <a:rPr lang="fr-FR">
                <a:latin typeface="Arial"/>
                <a:cs typeface="Arial"/>
              </a:rPr>
              <a:t>Voici quelques questions à considérer :</a:t>
            </a:r>
          </a:p>
          <a:p>
            <a:pPr marL="171450" indent="-171450">
              <a:buFont typeface="Arial" panose="020B0604020202020204" pitchFamily="34" charset="0"/>
              <a:buChar char="•"/>
            </a:pPr>
            <a:r>
              <a:rPr lang="fr-FR" sz="1200">
                <a:latin typeface="Arial"/>
                <a:cs typeface="Arial"/>
              </a:rPr>
              <a:t>Qu’est-ce qui s’est bien passé ?</a:t>
            </a:r>
          </a:p>
          <a:p>
            <a:pPr marL="171450" indent="-171450">
              <a:buFont typeface="Arial" panose="020B0604020202020204" pitchFamily="34" charset="0"/>
              <a:buChar char="•"/>
            </a:pPr>
            <a:r>
              <a:rPr lang="fr-FR" sz="1200">
                <a:latin typeface="Arial"/>
                <a:cs typeface="Arial"/>
              </a:rPr>
              <a:t>Qu’est-ce qui était difficile ?</a:t>
            </a:r>
          </a:p>
          <a:p>
            <a:pPr marL="171450" indent="-171450">
              <a:buFont typeface="Arial" panose="020B0604020202020204" pitchFamily="34" charset="0"/>
              <a:buChar char="•"/>
            </a:pPr>
            <a:r>
              <a:rPr lang="fr-FR" sz="1200">
                <a:latin typeface="Arial"/>
                <a:cs typeface="Arial"/>
              </a:rPr>
              <a:t>Quelles questions vous sont venues à l’esprit ?</a:t>
            </a:r>
          </a:p>
          <a:p>
            <a:endParaRPr lang="en-US" dirty="0">
              <a:latin typeface="Arial"/>
              <a:cs typeface="Arial"/>
            </a:endParaRPr>
          </a:p>
          <a:p>
            <a:r>
              <a:rPr lang="fr-FR" i="1">
                <a:latin typeface="Arial"/>
                <a:cs typeface="Arial"/>
              </a:rPr>
              <a:t>[Remarque pour la modération : après 5 minutes, passez à la diapositive suivante.]</a:t>
            </a:r>
          </a:p>
        </p:txBody>
      </p:sp>
      <p:sp>
        <p:nvSpPr>
          <p:cNvPr id="4" name="Slide Number Placeholder 3">
            <a:extLst>
              <a:ext uri="{FF2B5EF4-FFF2-40B4-BE49-F238E27FC236}">
                <a16:creationId xmlns:a16="http://schemas.microsoft.com/office/drawing/2014/main" id="{D3C22753-81F2-02B8-A679-719BEA909A6A}"/>
              </a:ext>
            </a:extLst>
          </p:cNvPr>
          <p:cNvSpPr>
            <a:spLocks noGrp="1"/>
          </p:cNvSpPr>
          <p:nvPr>
            <p:ph type="sldNum" sz="quarter" idx="5"/>
          </p:nvPr>
        </p:nvSpPr>
        <p:spPr/>
        <p:txBody>
          <a:bodyPr/>
          <a:lstStyle/>
          <a:p>
            <a:fld id="{A1E75C25-C22B-D14A-8C88-D3C1CFA09A77}" type="slidenum">
              <a:rPr lang="en-US" smtClean="0"/>
              <a:pPr/>
              <a:t>37</a:t>
            </a:fld>
            <a:endParaRPr lang="en-US"/>
          </a:p>
        </p:txBody>
      </p:sp>
    </p:spTree>
    <p:extLst>
      <p:ext uri="{BB962C8B-B14F-4D97-AF65-F5344CB8AC3E}">
        <p14:creationId xmlns:p14="http://schemas.microsoft.com/office/powerpoint/2010/main" val="32389248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t>Cette activité de reformulation sera axée sur la description des principes fondamentaux d’une adoption et d’une utilisation efficaces de l’approche 7-1-7.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38</a:t>
            </a:fld>
            <a:endParaRPr lang="en-US"/>
          </a:p>
        </p:txBody>
      </p:sp>
    </p:spTree>
    <p:extLst>
      <p:ext uri="{BB962C8B-B14F-4D97-AF65-F5344CB8AC3E}">
        <p14:creationId xmlns:p14="http://schemas.microsoft.com/office/powerpoint/2010/main" val="12500652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Nous allons suivre les instructions que j’ai expliquées pour ces activités de reformulation.  Dans votre petit groupe, attribuez les rôles initiaux d’animateur, de participant difficile et d’observateur.  </a:t>
            </a:r>
          </a:p>
          <a:p>
            <a:endParaRPr lang="en-US" dirty="0">
              <a:latin typeface="Arial"/>
              <a:cs typeface="Arial"/>
            </a:endParaRPr>
          </a:p>
          <a:p>
            <a:r>
              <a:rPr lang="fr-FR">
                <a:latin typeface="Arial"/>
                <a:cs typeface="Arial"/>
              </a:rPr>
              <a:t>Vous ferez une reformulation de la diapositive des six principes fondamentaux de l’approche 7-1-7.  </a:t>
            </a:r>
          </a:p>
          <a:p>
            <a:endParaRPr lang="en-US" dirty="0">
              <a:latin typeface="Arial"/>
              <a:cs typeface="Arial"/>
            </a:endParaRPr>
          </a:p>
          <a:p>
            <a:r>
              <a:rPr lang="fr-FR">
                <a:latin typeface="Arial"/>
                <a:cs typeface="Arial"/>
              </a:rPr>
              <a:t>Pour ce scénario, le type de participant difficile sera un résistant. N’oubliez pas que cela signifie quelqu’un qui résiste au changement, par exemple qui n’est pas convaincu que l’approche 7-1-7 est une approche utile.  </a:t>
            </a:r>
          </a:p>
          <a:p>
            <a:endParaRPr lang="en-US" dirty="0">
              <a:latin typeface="Arial"/>
              <a:cs typeface="Arial"/>
            </a:endParaRPr>
          </a:p>
          <a:p>
            <a:r>
              <a:rPr lang="fr-FR">
                <a:latin typeface="Arial"/>
                <a:cs typeface="Arial"/>
              </a:rPr>
              <a:t>L’animateur enseignera la diapositive pendant 1 à 2 minutes, et le participant difficile posera 1 à 2 questions après lesquelles l’animateur essaiera de répondre, dans ce cas en tant que résistant. Pour l’animateur, pensez à expliquer la diapositive. Ne vous contentez pas de la lire.  </a:t>
            </a:r>
          </a:p>
          <a:p>
            <a:endParaRPr lang="en-US" dirty="0">
              <a:latin typeface="Arial"/>
              <a:cs typeface="Arial"/>
            </a:endParaRPr>
          </a:p>
          <a:p>
            <a:r>
              <a:rPr lang="fr-FR">
                <a:latin typeface="Arial"/>
                <a:cs typeface="Arial"/>
              </a:rPr>
              <a:t>Au total, le tour devrait durer environ 3 minutes. Notez que l’observateur observera pour l’instant et fournira des commentaires plus tard au cours de la discussion de groupe.  </a:t>
            </a:r>
          </a:p>
          <a:p>
            <a:endParaRPr lang="en-US" dirty="0">
              <a:latin typeface="Arial"/>
              <a:cs typeface="Arial"/>
            </a:endParaRPr>
          </a:p>
          <a:p>
            <a:r>
              <a:rPr lang="fr-FR">
                <a:latin typeface="Arial"/>
                <a:cs typeface="Arial"/>
              </a:rPr>
              <a:t>Vous allez ensuite changer les rôles et recommencer. Cela devrait vous donner le temps pour que les trois membres d’un groupe jouent chaque rôle pour cette diapositive pendant un total d’environ 10 minutes.  </a:t>
            </a:r>
          </a:p>
          <a:p>
            <a:endParaRPr lang="en-US" dirty="0">
              <a:latin typeface="Arial"/>
              <a:cs typeface="Arial"/>
            </a:endParaRPr>
          </a:p>
          <a:p>
            <a:r>
              <a:rPr lang="fr-FR">
                <a:latin typeface="Arial"/>
                <a:cs typeface="Arial"/>
              </a:rPr>
              <a:t>Nous aurons ensuite une discussion de 5 minutes dans vos groupes, suivie d’une séance de 5 minutes en plénière.  </a:t>
            </a:r>
          </a:p>
          <a:p>
            <a:endParaRPr lang="en-US" dirty="0">
              <a:latin typeface="Arial"/>
              <a:cs typeface="Arial"/>
            </a:endParaRPr>
          </a:p>
          <a:p>
            <a:r>
              <a:rPr lang="fr-FR" i="1">
                <a:latin typeface="Arial"/>
                <a:cs typeface="Arial"/>
              </a:rPr>
              <a:t>[Remarque pour la modération : passez à la diapositive suivante, puis arrêtez-vous sur cette diapositive pendant 10 minutes.]  </a:t>
            </a:r>
          </a:p>
          <a:p>
            <a:endParaRPr lang="en-US" dirty="0">
              <a:latin typeface="Arial"/>
              <a:cs typeface="Arial"/>
            </a:endParaRPr>
          </a:p>
          <a:p>
            <a:endParaRPr lang="en-US" dirty="0">
              <a:latin typeface="Arial"/>
              <a:cs typeface="Arial"/>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39</a:t>
            </a:fld>
            <a:endParaRPr lang="en-US"/>
          </a:p>
        </p:txBody>
      </p:sp>
    </p:spTree>
    <p:extLst>
      <p:ext uri="{BB962C8B-B14F-4D97-AF65-F5344CB8AC3E}">
        <p14:creationId xmlns:p14="http://schemas.microsoft.com/office/powerpoint/2010/main" val="1873070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[Remarque pour la modération : n’hésitez pas à adapter pour le public attendu. Allouez environ 3 à 5 minutes à ce brise-glace en petits groupes.]  </a:t>
            </a:r>
          </a:p>
          <a:p>
            <a:endParaRPr lang="en-US" dirty="0"/>
          </a:p>
          <a:p>
            <a:r>
              <a:rPr lang="fr-FR">
                <a:latin typeface="Arial"/>
                <a:cs typeface="Arial"/>
              </a:rPr>
              <a:t>Répartissez-vous rapidement en groupes de 2 à 3 personnes. Une personne partagera trois « faits » sur elle-même : deux qui sont vrais et un qui ne l’est pas. Les 1 ou 2 autres personnes devront deviner lequel n’est pas vrai.  </a:t>
            </a:r>
          </a:p>
          <a:p>
            <a:endParaRPr lang="en-US" dirty="0"/>
          </a:p>
          <a:p>
            <a:r>
              <a:rPr lang="fr-FR">
                <a:latin typeface="Arial"/>
                <a:cs typeface="Arial"/>
              </a:rPr>
              <a:t>Répétez ensuite cette opération avec la personne suivante. Je vous donnerai rendez-vous dans quelques minutes et nous commencerons ensuite l’atelier.</a:t>
            </a:r>
          </a:p>
          <a:p>
            <a:endParaRPr lang="en-US" dirty="0"/>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4</a:t>
            </a:fld>
            <a:endParaRPr lang="en-US"/>
          </a:p>
        </p:txBody>
      </p:sp>
    </p:spTree>
    <p:extLst>
      <p:ext uri="{BB962C8B-B14F-4D97-AF65-F5344CB8AC3E}">
        <p14:creationId xmlns:p14="http://schemas.microsoft.com/office/powerpoint/2010/main" val="37556681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a:latin typeface="Arial"/>
                <a:cs typeface="Arial"/>
              </a:rPr>
              <a:t>Commençons.  Vous avez 10 minutes. N’oubliez pas : vous devez essayer de faire une rotation afin que chacun d’entre vous ait la possibilité d’enseigner la diapositive.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Arial"/>
                <a:cs typeface="Arial"/>
              </a:rPr>
              <a:t>[Remarque pour la modération : au bout de 10 minutes, attirez l’attention de tous et passez à la diapositive suivante. Ils auront une discussion en petit groupe</a:t>
            </a:r>
            <a:r>
              <a:rPr lang="fr-FR" i="1">
                <a:latin typeface="Arial"/>
                <a:cs typeface="Arial"/>
              </a:rPr>
              <a:t>.]</a:t>
            </a:r>
            <a:r>
              <a:rPr lang="fr-FR" b="0" i="1">
                <a:latin typeface="Arial"/>
                <a:cs typeface="Arial"/>
              </a:rPr>
              <a:t> </a:t>
            </a:r>
          </a:p>
          <a:p>
            <a:endParaRPr lang="en-US" dirty="0">
              <a:cs typeface="Aria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137438F-75B9-CE47-A443-EDC2A59B84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366983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6D93F-F920-7426-E34E-934382DE9F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011A97-2A2E-90A1-6935-BDC427A391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0F1158-68DB-AA64-3F8F-0220B58CE65A}"/>
              </a:ext>
            </a:extLst>
          </p:cNvPr>
          <p:cNvSpPr>
            <a:spLocks noGrp="1"/>
          </p:cNvSpPr>
          <p:nvPr>
            <p:ph type="body" idx="1"/>
          </p:nvPr>
        </p:nvSpPr>
        <p:spPr/>
        <p:txBody>
          <a:bodyPr/>
          <a:lstStyle/>
          <a:p>
            <a:endParaRPr lang="en-US" dirty="0">
              <a:latin typeface="Arial"/>
              <a:cs typeface="Arial"/>
            </a:endParaRPr>
          </a:p>
          <a:p>
            <a:r>
              <a:rPr lang="fr-FR">
                <a:latin typeface="Arial"/>
                <a:cs typeface="Arial"/>
              </a:rPr>
              <a:t>Maintenant, dans votre groupe, nous voulons que vous discutiez du jeu de rôle que vous venez de faire.  Voici quelques questions de discussion :</a:t>
            </a:r>
          </a:p>
          <a:p>
            <a:endParaRPr lang="en-US" dirty="0">
              <a:latin typeface="Arial"/>
              <a:cs typeface="Arial"/>
            </a:endParaRPr>
          </a:p>
          <a:p>
            <a:pPr marL="628650" lvl="1" indent="-171450">
              <a:buFont typeface="Arial" panose="020B0604020202020204" pitchFamily="34" charset="0"/>
              <a:buChar char="•"/>
            </a:pPr>
            <a:r>
              <a:rPr lang="fr-FR" sz="1200">
                <a:latin typeface="Arial"/>
                <a:cs typeface="Arial"/>
              </a:rPr>
              <a:t>Quel commentaire l’observateur a-t-il ?</a:t>
            </a:r>
          </a:p>
          <a:p>
            <a:pPr marL="628650" lvl="1" indent="-171450">
              <a:buFont typeface="Arial" panose="020B0604020202020204" pitchFamily="34" charset="0"/>
              <a:buChar char="•"/>
            </a:pPr>
            <a:r>
              <a:rPr lang="fr-FR" sz="1200">
                <a:latin typeface="Arial"/>
                <a:cs typeface="Arial"/>
              </a:rPr>
              <a:t>Qu’est-ce qui s’est bien passé avec le jeu de rôle ?</a:t>
            </a:r>
          </a:p>
          <a:p>
            <a:pPr marL="628650" lvl="1" indent="-171450">
              <a:buFont typeface="Arial" panose="020B0604020202020204" pitchFamily="34" charset="0"/>
              <a:buChar char="•"/>
            </a:pPr>
            <a:r>
              <a:rPr lang="fr-FR" sz="1200">
                <a:latin typeface="Arial"/>
                <a:cs typeface="Arial"/>
              </a:rPr>
              <a:t>Quelles questions pensez-vous que les participants pourraient poser sur le sujet ?</a:t>
            </a:r>
          </a:p>
          <a:p>
            <a:endParaRPr lang="en-US" dirty="0">
              <a:latin typeface="Arial"/>
              <a:cs typeface="Arial"/>
            </a:endParaRPr>
          </a:p>
          <a:p>
            <a:r>
              <a:rPr lang="fr-FR">
                <a:latin typeface="Arial"/>
                <a:cs typeface="Arial"/>
              </a:rPr>
              <a:t>Si vous avez des questions sur l’approche 7-1-7 auxquelles vous ne savez pas comment répondre, ajoutez-les à l’espace « Faisons le point ».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Arial"/>
                <a:cs typeface="Arial"/>
              </a:rPr>
              <a:t>[Remarque pour la modération : au bout de 5 minutes, attirez l’attention de tous et passez à la diapositive suivante. Vous allez maintenant animer une discussion en plénière.]  </a:t>
            </a:r>
          </a:p>
          <a:p>
            <a:endParaRPr lang="en-US" dirty="0">
              <a:latin typeface="Arial"/>
              <a:cs typeface="Arial"/>
            </a:endParaRPr>
          </a:p>
        </p:txBody>
      </p:sp>
      <p:sp>
        <p:nvSpPr>
          <p:cNvPr id="4" name="Slide Number Placeholder 3">
            <a:extLst>
              <a:ext uri="{FF2B5EF4-FFF2-40B4-BE49-F238E27FC236}">
                <a16:creationId xmlns:a16="http://schemas.microsoft.com/office/drawing/2014/main" id="{E12C1CA5-1DC8-AA4E-2952-86C3E52E8E07}"/>
              </a:ext>
            </a:extLst>
          </p:cNvPr>
          <p:cNvSpPr>
            <a:spLocks noGrp="1"/>
          </p:cNvSpPr>
          <p:nvPr>
            <p:ph type="sldNum" sz="quarter" idx="5"/>
          </p:nvPr>
        </p:nvSpPr>
        <p:spPr/>
        <p:txBody>
          <a:bodyPr/>
          <a:lstStyle/>
          <a:p>
            <a:fld id="{A1E75C25-C22B-D14A-8C88-D3C1CFA09A77}" type="slidenum">
              <a:rPr lang="en-US" smtClean="0"/>
              <a:pPr/>
              <a:t>41</a:t>
            </a:fld>
            <a:endParaRPr lang="en-US"/>
          </a:p>
        </p:txBody>
      </p:sp>
    </p:spTree>
    <p:extLst>
      <p:ext uri="{BB962C8B-B14F-4D97-AF65-F5344CB8AC3E}">
        <p14:creationId xmlns:p14="http://schemas.microsoft.com/office/powerpoint/2010/main" val="22969175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3D774D-6664-D432-675C-6FB22B9119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DB51BE-2E4A-F4DA-7091-57CECE06A2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6883CD-890E-9494-2C6F-E249F83A3593}"/>
              </a:ext>
            </a:extLst>
          </p:cNvPr>
          <p:cNvSpPr>
            <a:spLocks noGrp="1"/>
          </p:cNvSpPr>
          <p:nvPr>
            <p:ph type="body" idx="1"/>
          </p:nvPr>
        </p:nvSpPr>
        <p:spPr/>
        <p:txBody>
          <a:bodyPr/>
          <a:lstStyle/>
          <a:p>
            <a:r>
              <a:rPr lang="fr-FR" i="1">
                <a:latin typeface="Arial"/>
                <a:cs typeface="Arial"/>
              </a:rPr>
              <a:t>[Remarque pour la modération : encouragez les participants à donner des réponses volontaires. Si personne ne parle, sélectionnez délicatement 1 à 2 participants pour partager leurs points de vue afin de lancer la discussion. Vous avez 5 minutes pour cette discussion.]</a:t>
            </a:r>
          </a:p>
          <a:p>
            <a:endParaRPr lang="en-US" dirty="0">
              <a:latin typeface="Arial"/>
              <a:cs typeface="Arial"/>
            </a:endParaRPr>
          </a:p>
          <a:p>
            <a:r>
              <a:rPr lang="fr-FR">
                <a:latin typeface="Arial"/>
                <a:cs typeface="Arial"/>
              </a:rPr>
              <a:t>Super ! Maintenant, discutons de ce scénario ensemble.</a:t>
            </a:r>
          </a:p>
          <a:p>
            <a:endParaRPr lang="en-US" dirty="0">
              <a:latin typeface="Arial"/>
              <a:cs typeface="Arial"/>
            </a:endParaRPr>
          </a:p>
          <a:p>
            <a:r>
              <a:rPr lang="fr-FR">
                <a:latin typeface="Arial"/>
                <a:cs typeface="Arial"/>
              </a:rPr>
              <a:t>Voici quelques questions à considérer :</a:t>
            </a:r>
          </a:p>
          <a:p>
            <a:pPr marL="171450" indent="-171450">
              <a:buFont typeface="Arial" panose="020B0604020202020204" pitchFamily="34" charset="0"/>
              <a:buChar char="•"/>
            </a:pPr>
            <a:r>
              <a:rPr lang="fr-FR" sz="1200">
                <a:latin typeface="Arial"/>
                <a:cs typeface="Arial"/>
              </a:rPr>
              <a:t>Qu’est-ce qui s’est bien passé ?</a:t>
            </a:r>
          </a:p>
          <a:p>
            <a:pPr marL="171450" indent="-171450">
              <a:buFont typeface="Arial" panose="020B0604020202020204" pitchFamily="34" charset="0"/>
              <a:buChar char="•"/>
            </a:pPr>
            <a:r>
              <a:rPr lang="fr-FR" sz="1200">
                <a:latin typeface="Arial"/>
                <a:cs typeface="Arial"/>
              </a:rPr>
              <a:t>Qu’est-ce qui était difficile ?</a:t>
            </a:r>
          </a:p>
          <a:p>
            <a:pPr marL="171450" indent="-171450">
              <a:buFont typeface="Arial" panose="020B0604020202020204" pitchFamily="34" charset="0"/>
              <a:buChar char="•"/>
            </a:pPr>
            <a:r>
              <a:rPr lang="fr-FR" sz="1200">
                <a:latin typeface="Arial"/>
                <a:cs typeface="Arial"/>
              </a:rPr>
              <a:t>Quelles questions vous sont venues à l’esprit ?</a:t>
            </a:r>
          </a:p>
          <a:p>
            <a:endParaRPr lang="en-US" dirty="0">
              <a:latin typeface="Arial"/>
              <a:cs typeface="Arial"/>
            </a:endParaRPr>
          </a:p>
          <a:p>
            <a:r>
              <a:rPr lang="fr-FR" i="1">
                <a:latin typeface="Arial"/>
                <a:cs typeface="Arial"/>
              </a:rPr>
              <a:t>[Remarque pour la modération : après 5 minutes, passez à la diapositive suivante.]  </a:t>
            </a:r>
          </a:p>
          <a:p>
            <a:endParaRPr lang="en-US" dirty="0">
              <a:latin typeface="Arial"/>
              <a:cs typeface="Arial"/>
            </a:endParaRPr>
          </a:p>
        </p:txBody>
      </p:sp>
      <p:sp>
        <p:nvSpPr>
          <p:cNvPr id="4" name="Slide Number Placeholder 3">
            <a:extLst>
              <a:ext uri="{FF2B5EF4-FFF2-40B4-BE49-F238E27FC236}">
                <a16:creationId xmlns:a16="http://schemas.microsoft.com/office/drawing/2014/main" id="{DE1C26D8-9FBA-5F2F-0C9D-C5E95D0D984D}"/>
              </a:ext>
            </a:extLst>
          </p:cNvPr>
          <p:cNvSpPr>
            <a:spLocks noGrp="1"/>
          </p:cNvSpPr>
          <p:nvPr>
            <p:ph type="sldNum" sz="quarter" idx="5"/>
          </p:nvPr>
        </p:nvSpPr>
        <p:spPr/>
        <p:txBody>
          <a:bodyPr/>
          <a:lstStyle/>
          <a:p>
            <a:fld id="{A1E75C25-C22B-D14A-8C88-D3C1CFA09A77}" type="slidenum">
              <a:rPr lang="en-US" smtClean="0"/>
              <a:pPr/>
              <a:t>42</a:t>
            </a:fld>
            <a:endParaRPr lang="en-US"/>
          </a:p>
        </p:txBody>
      </p:sp>
    </p:spTree>
    <p:extLst>
      <p:ext uri="{BB962C8B-B14F-4D97-AF65-F5344CB8AC3E}">
        <p14:creationId xmlns:p14="http://schemas.microsoft.com/office/powerpoint/2010/main" val="576608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E3143-BC85-4C57-C6B0-E6D38E9450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952DC4-D170-35AE-5180-E48EA569DA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C18236-8148-E126-C659-D9D0296447D3}"/>
              </a:ext>
            </a:extLst>
          </p:cNvPr>
          <p:cNvSpPr>
            <a:spLocks noGrp="1"/>
          </p:cNvSpPr>
          <p:nvPr>
            <p:ph type="body" idx="1"/>
          </p:nvPr>
        </p:nvSpPr>
        <p:spPr/>
        <p:txBody>
          <a:bodyPr/>
          <a:lstStyle/>
          <a:p>
            <a:pPr>
              <a:defRPr/>
            </a:pPr>
            <a:r>
              <a:rPr lang="fr-FR">
                <a:latin typeface="Arial"/>
                <a:cs typeface="Arial"/>
              </a:rPr>
              <a:t>Cette activité de reformulation sera axée sur la description des cinq principales étapes de l’utilisation de la cible 7-1-7.  </a:t>
            </a:r>
          </a:p>
          <a:p>
            <a:endParaRPr lang="en-US"/>
          </a:p>
        </p:txBody>
      </p:sp>
      <p:sp>
        <p:nvSpPr>
          <p:cNvPr id="4" name="Slide Number Placeholder 3">
            <a:extLst>
              <a:ext uri="{FF2B5EF4-FFF2-40B4-BE49-F238E27FC236}">
                <a16:creationId xmlns:a16="http://schemas.microsoft.com/office/drawing/2014/main" id="{6DF6EF32-4DC0-29FF-29E4-0C53CEF3806B}"/>
              </a:ext>
            </a:extLst>
          </p:cNvPr>
          <p:cNvSpPr>
            <a:spLocks noGrp="1"/>
          </p:cNvSpPr>
          <p:nvPr>
            <p:ph type="sldNum" sz="quarter" idx="5"/>
          </p:nvPr>
        </p:nvSpPr>
        <p:spPr/>
        <p:txBody>
          <a:bodyPr/>
          <a:lstStyle/>
          <a:p>
            <a:fld id="{A1E75C25-C22B-D14A-8C88-D3C1CFA09A77}" type="slidenum">
              <a:rPr lang="en-US" smtClean="0"/>
              <a:pPr/>
              <a:t>43</a:t>
            </a:fld>
            <a:endParaRPr lang="en-US"/>
          </a:p>
        </p:txBody>
      </p:sp>
    </p:spTree>
    <p:extLst>
      <p:ext uri="{BB962C8B-B14F-4D97-AF65-F5344CB8AC3E}">
        <p14:creationId xmlns:p14="http://schemas.microsoft.com/office/powerpoint/2010/main" val="1756595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76C99-1701-1ACF-C9F1-B5FEBC8419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911903-B868-D691-F2B4-7168711A3E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64A2D7-8D2D-5EAE-28BA-35C33D259452}"/>
              </a:ext>
            </a:extLst>
          </p:cNvPr>
          <p:cNvSpPr>
            <a:spLocks noGrp="1"/>
          </p:cNvSpPr>
          <p:nvPr>
            <p:ph type="body" idx="1"/>
          </p:nvPr>
        </p:nvSpPr>
        <p:spPr/>
        <p:txBody>
          <a:bodyPr/>
          <a:lstStyle/>
          <a:p>
            <a:r>
              <a:rPr lang="fr-FR">
                <a:latin typeface="Arial"/>
                <a:cs typeface="Arial"/>
              </a:rPr>
              <a:t>Nous allons suivre les instructions que j’ai expliquées pour ces activités de reformulation. Dans votre petit groupe, attribuez les rôles initiaux d’animateur, de participant difficile et d’observateur.  </a:t>
            </a:r>
          </a:p>
          <a:p>
            <a:endParaRPr lang="en-US" dirty="0">
              <a:latin typeface="Arial"/>
              <a:cs typeface="Arial"/>
            </a:endParaRPr>
          </a:p>
          <a:p>
            <a:r>
              <a:rPr lang="fr-FR">
                <a:latin typeface="Arial"/>
                <a:cs typeface="Arial"/>
              </a:rPr>
              <a:t>Vous ferez une reformulation de la diapositive des cinq principales étapes de l’utilisation de la cible 7-1-7.  </a:t>
            </a:r>
          </a:p>
          <a:p>
            <a:endParaRPr lang="en-US" dirty="0">
              <a:latin typeface="Arial"/>
              <a:cs typeface="Arial"/>
            </a:endParaRPr>
          </a:p>
          <a:p>
            <a:r>
              <a:rPr lang="fr-FR">
                <a:latin typeface="Arial"/>
                <a:cs typeface="Arial"/>
              </a:rPr>
              <a:t>Pour ce scénario, le type de participant difficile sera un insistant. N’oubliez pas que cela signifie qu’une personne insiste pour faire les choses à sa manière, même si ce n’est pas la manière prescrite par l’approche 7-1-7.  </a:t>
            </a:r>
          </a:p>
          <a:p>
            <a:endParaRPr lang="en-US" dirty="0">
              <a:latin typeface="Arial"/>
              <a:cs typeface="Arial"/>
            </a:endParaRPr>
          </a:p>
          <a:p>
            <a:r>
              <a:rPr lang="fr-FR">
                <a:latin typeface="Arial"/>
                <a:cs typeface="Arial"/>
              </a:rPr>
              <a:t>L’animateur enseignera la diapositive pendant 1 à 2 minutes, et le participant difficile posera 1 à 2 questions après lesquelles l’animateur essaiera de répondre, dans ce cas en tant que résistant. Pour l’animateur, pensez à expliquer la diapositive. Ne vous contentez pas de la lire.  </a:t>
            </a:r>
          </a:p>
          <a:p>
            <a:endParaRPr lang="en-US" dirty="0">
              <a:latin typeface="Arial"/>
              <a:cs typeface="Arial"/>
            </a:endParaRPr>
          </a:p>
          <a:p>
            <a:r>
              <a:rPr lang="fr-FR">
                <a:latin typeface="Arial"/>
                <a:cs typeface="Arial"/>
              </a:rPr>
              <a:t>Au total, le tour devrait durer environ 3 minutes. Notez que l’observateur observera pour l’instant et fournira des commentaires plus tard au cours de la discussion de groupe.  </a:t>
            </a:r>
          </a:p>
          <a:p>
            <a:endParaRPr lang="en-US" dirty="0">
              <a:latin typeface="Arial"/>
              <a:cs typeface="Arial"/>
            </a:endParaRPr>
          </a:p>
          <a:p>
            <a:r>
              <a:rPr lang="fr-FR">
                <a:latin typeface="Arial"/>
                <a:cs typeface="Arial"/>
              </a:rPr>
              <a:t>Vous allez ensuite changer les rôles et recommencer. Cela devrait vous donner le temps pour que les trois membres d’un groupe jouent chaque rôle pour cette diapositive pendant un total d’environ 10 minutes.  </a:t>
            </a:r>
          </a:p>
          <a:p>
            <a:endParaRPr lang="en-US" dirty="0">
              <a:latin typeface="Arial"/>
              <a:cs typeface="Arial"/>
            </a:endParaRPr>
          </a:p>
          <a:p>
            <a:r>
              <a:rPr lang="fr-FR">
                <a:latin typeface="Arial"/>
                <a:cs typeface="Arial"/>
              </a:rPr>
              <a:t>Nous aurons ensuite une discussion de 5 minutes dans vos groupes, suivie d’une séance de 5 minutes en plénière.  </a:t>
            </a:r>
          </a:p>
          <a:p>
            <a:endParaRPr lang="en-US" dirty="0">
              <a:latin typeface="Arial"/>
              <a:cs typeface="Arial"/>
            </a:endParaRPr>
          </a:p>
          <a:p>
            <a:r>
              <a:rPr lang="fr-FR" i="1">
                <a:latin typeface="Arial"/>
                <a:cs typeface="Arial"/>
              </a:rPr>
              <a:t>[Remarque pour la modération : passez à la diapositive suivante, puis arrêtez-vous sur cette diapositive pendant 10 minutes.]</a:t>
            </a: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3FFB108C-0B49-377F-16B1-3191BE262770}"/>
              </a:ext>
            </a:extLst>
          </p:cNvPr>
          <p:cNvSpPr>
            <a:spLocks noGrp="1"/>
          </p:cNvSpPr>
          <p:nvPr>
            <p:ph type="sldNum" sz="quarter" idx="5"/>
          </p:nvPr>
        </p:nvSpPr>
        <p:spPr/>
        <p:txBody>
          <a:bodyPr/>
          <a:lstStyle/>
          <a:p>
            <a:fld id="{A1E75C25-C22B-D14A-8C88-D3C1CFA09A77}" type="slidenum">
              <a:rPr lang="en-US" smtClean="0"/>
              <a:pPr/>
              <a:t>44</a:t>
            </a:fld>
            <a:endParaRPr lang="en-US"/>
          </a:p>
        </p:txBody>
      </p:sp>
    </p:spTree>
    <p:extLst>
      <p:ext uri="{BB962C8B-B14F-4D97-AF65-F5344CB8AC3E}">
        <p14:creationId xmlns:p14="http://schemas.microsoft.com/office/powerpoint/2010/main" val="28762218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3FA6B-96F4-4C06-0603-8459501DA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8461988-E0F1-2EBE-9261-812A48E528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A3E997-4669-E74B-927A-D8B6E94BA40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dirty="0">
                <a:latin typeface="Arial"/>
                <a:cs typeface="Arial"/>
              </a:rPr>
              <a:t>Commençons. Vous avez 10 minutes. N’oubliez pas : vous devez essayer de faire une rotation afin que chacun d’entre vous ait la possibilité d’enseigner la diapositive.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Arial"/>
                <a:cs typeface="Arial"/>
              </a:rPr>
              <a:t>[Remarque pour la modération : au bout de 10 minutes, attirez l’attention de tous et passez à la diapositive suivante. Ils auront une discussion en petit groupe.]  </a:t>
            </a:r>
          </a:p>
          <a:p>
            <a:endParaRPr lang="en-US" dirty="0">
              <a:cs typeface="Arial"/>
            </a:endParaRPr>
          </a:p>
          <a:p>
            <a:endParaRPr lang="en-US" dirty="0"/>
          </a:p>
        </p:txBody>
      </p:sp>
      <p:sp>
        <p:nvSpPr>
          <p:cNvPr id="4" name="Slide Number Placeholder 3">
            <a:extLst>
              <a:ext uri="{FF2B5EF4-FFF2-40B4-BE49-F238E27FC236}">
                <a16:creationId xmlns:a16="http://schemas.microsoft.com/office/drawing/2014/main" id="{B6F794D8-3245-E15D-4DC3-792D8C7EF896}"/>
              </a:ext>
            </a:extLst>
          </p:cNvPr>
          <p:cNvSpPr>
            <a:spLocks noGrp="1"/>
          </p:cNvSpPr>
          <p:nvPr>
            <p:ph type="sldNum" sz="quarter" idx="5"/>
          </p:nvPr>
        </p:nvSpPr>
        <p:spPr/>
        <p:txBody>
          <a:bodyPr/>
          <a:lstStyle/>
          <a:p>
            <a:fld id="{A1E75C25-C22B-D14A-8C88-D3C1CFA09A77}" type="slidenum">
              <a:rPr lang="en-US" smtClean="0"/>
              <a:pPr/>
              <a:t>45</a:t>
            </a:fld>
            <a:endParaRPr lang="en-US"/>
          </a:p>
        </p:txBody>
      </p:sp>
    </p:spTree>
    <p:extLst>
      <p:ext uri="{BB962C8B-B14F-4D97-AF65-F5344CB8AC3E}">
        <p14:creationId xmlns:p14="http://schemas.microsoft.com/office/powerpoint/2010/main" val="19979597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56A410-9B9A-9E4A-5D26-F020187F47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BEBF60-3E4E-BC9F-6EB4-CA30778178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69584C-078D-E055-7DA9-1E3FDC93991F}"/>
              </a:ext>
            </a:extLst>
          </p:cNvPr>
          <p:cNvSpPr>
            <a:spLocks noGrp="1"/>
          </p:cNvSpPr>
          <p:nvPr>
            <p:ph type="body" idx="1"/>
          </p:nvPr>
        </p:nvSpPr>
        <p:spPr/>
        <p:txBody>
          <a:bodyPr/>
          <a:lstStyle/>
          <a:p>
            <a:r>
              <a:rPr lang="fr-FR">
                <a:latin typeface="Arial"/>
                <a:cs typeface="Arial"/>
              </a:rPr>
              <a:t>Maintenant, dans votre groupe, nous voulons que vous discutiez du jeu de rôle que vous venez de faire.  Voici quelques questions de discussion :</a:t>
            </a:r>
          </a:p>
          <a:p>
            <a:endParaRPr lang="en-US" dirty="0">
              <a:latin typeface="Arial"/>
              <a:cs typeface="Arial"/>
            </a:endParaRPr>
          </a:p>
          <a:p>
            <a:pPr marL="628650" lvl="1" indent="-171450">
              <a:buFont typeface="Arial" panose="020B0604020202020204" pitchFamily="34" charset="0"/>
              <a:buChar char="•"/>
            </a:pPr>
            <a:r>
              <a:rPr lang="fr-FR" sz="1200">
                <a:latin typeface="Arial"/>
                <a:cs typeface="Arial"/>
              </a:rPr>
              <a:t>Quel commentaire l’observateur a-t-il ?</a:t>
            </a:r>
          </a:p>
          <a:p>
            <a:pPr marL="628650" lvl="1" indent="-171450">
              <a:buFont typeface="Arial" panose="020B0604020202020204" pitchFamily="34" charset="0"/>
              <a:buChar char="•"/>
            </a:pPr>
            <a:r>
              <a:rPr lang="fr-FR" sz="1200">
                <a:latin typeface="Arial"/>
                <a:cs typeface="Arial"/>
              </a:rPr>
              <a:t>Qu’est-ce qui s’est bien passé avec le jeu de rôle ?</a:t>
            </a:r>
          </a:p>
          <a:p>
            <a:pPr marL="628650" lvl="1" indent="-171450">
              <a:buFont typeface="Arial" panose="020B0604020202020204" pitchFamily="34" charset="0"/>
              <a:buChar char="•"/>
            </a:pPr>
            <a:r>
              <a:rPr lang="fr-FR" sz="1200">
                <a:latin typeface="Arial"/>
                <a:cs typeface="Arial"/>
              </a:rPr>
              <a:t>Quelles questions pensez-vous que les participants pourraient poser sur le sujet ?</a:t>
            </a:r>
          </a:p>
          <a:p>
            <a:endParaRPr lang="en-US" dirty="0">
              <a:latin typeface="Arial"/>
              <a:cs typeface="Arial"/>
            </a:endParaRPr>
          </a:p>
          <a:p>
            <a:r>
              <a:rPr lang="fr-FR">
                <a:latin typeface="Arial"/>
                <a:cs typeface="Arial"/>
              </a:rPr>
              <a:t>Si vous avez des questions sur l’approche 7-1-7 auxquelles vous ne savez pas comment répondre, ajoutez-les à l’espace « Faisons le point ».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Arial"/>
                <a:cs typeface="Arial"/>
              </a:rPr>
              <a:t>[Remarque pour la modération : au bout de 5 minutes, attirez l’attention de tous et passez à la diapositive suivante. Vous allez maintenant animer une discussion en plénière.]  </a:t>
            </a:r>
          </a:p>
          <a:p>
            <a:endParaRPr lang="en-US" dirty="0">
              <a:latin typeface="Arial"/>
              <a:cs typeface="Arial"/>
            </a:endParaRPr>
          </a:p>
        </p:txBody>
      </p:sp>
      <p:sp>
        <p:nvSpPr>
          <p:cNvPr id="4" name="Slide Number Placeholder 3">
            <a:extLst>
              <a:ext uri="{FF2B5EF4-FFF2-40B4-BE49-F238E27FC236}">
                <a16:creationId xmlns:a16="http://schemas.microsoft.com/office/drawing/2014/main" id="{CE63076C-961A-A364-2874-5DFE17D19DAF}"/>
              </a:ext>
            </a:extLst>
          </p:cNvPr>
          <p:cNvSpPr>
            <a:spLocks noGrp="1"/>
          </p:cNvSpPr>
          <p:nvPr>
            <p:ph type="sldNum" sz="quarter" idx="5"/>
          </p:nvPr>
        </p:nvSpPr>
        <p:spPr/>
        <p:txBody>
          <a:bodyPr/>
          <a:lstStyle/>
          <a:p>
            <a:fld id="{A1E75C25-C22B-D14A-8C88-D3C1CFA09A77}" type="slidenum">
              <a:rPr lang="en-US" smtClean="0"/>
              <a:pPr/>
              <a:t>46</a:t>
            </a:fld>
            <a:endParaRPr lang="en-US"/>
          </a:p>
        </p:txBody>
      </p:sp>
    </p:spTree>
    <p:extLst>
      <p:ext uri="{BB962C8B-B14F-4D97-AF65-F5344CB8AC3E}">
        <p14:creationId xmlns:p14="http://schemas.microsoft.com/office/powerpoint/2010/main" val="32163765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A583A-4E1B-1E80-4A72-8A6610DA81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F03BB7-672B-9D70-6126-5D00FF95FE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155BF8-B044-86E5-5602-6D7ED9FA261A}"/>
              </a:ext>
            </a:extLst>
          </p:cNvPr>
          <p:cNvSpPr>
            <a:spLocks noGrp="1"/>
          </p:cNvSpPr>
          <p:nvPr>
            <p:ph type="body" idx="1"/>
          </p:nvPr>
        </p:nvSpPr>
        <p:spPr/>
        <p:txBody>
          <a:bodyPr/>
          <a:lstStyle/>
          <a:p>
            <a:r>
              <a:rPr lang="fr-FR" i="1">
                <a:latin typeface="Arial"/>
                <a:cs typeface="Arial"/>
              </a:rPr>
              <a:t>[Remarque pour la modération : encouragez les participants à donner des réponses volontaires. Si personne ne parle, sélectionnez délicatement 1 à 2 participants pour partager leurs points de vue afin de lancer la discussion. Vous avez 5 minutes pour cette discussion.]</a:t>
            </a:r>
          </a:p>
          <a:p>
            <a:endParaRPr lang="en-US" dirty="0">
              <a:latin typeface="Arial"/>
              <a:cs typeface="Arial"/>
            </a:endParaRPr>
          </a:p>
          <a:p>
            <a:r>
              <a:rPr lang="fr-FR">
                <a:latin typeface="Arial"/>
                <a:cs typeface="Arial"/>
              </a:rPr>
              <a:t>Super ! Maintenant, discutons de ce scénario ensemble.</a:t>
            </a:r>
          </a:p>
          <a:p>
            <a:endParaRPr lang="en-US" dirty="0">
              <a:latin typeface="Arial"/>
              <a:cs typeface="Arial"/>
            </a:endParaRPr>
          </a:p>
          <a:p>
            <a:r>
              <a:rPr lang="fr-FR">
                <a:latin typeface="Arial"/>
                <a:cs typeface="Arial"/>
              </a:rPr>
              <a:t>Voici quelques questions à considérer :</a:t>
            </a:r>
          </a:p>
          <a:p>
            <a:pPr marL="171450" indent="-171450">
              <a:buFont typeface="Arial" panose="020B0604020202020204" pitchFamily="34" charset="0"/>
              <a:buChar char="•"/>
            </a:pPr>
            <a:r>
              <a:rPr lang="fr-FR" sz="1200">
                <a:latin typeface="Arial"/>
                <a:cs typeface="Arial"/>
              </a:rPr>
              <a:t>Qu’est-ce qui s’est bien passé ?</a:t>
            </a:r>
          </a:p>
          <a:p>
            <a:pPr marL="171450" indent="-171450">
              <a:buFont typeface="Arial" panose="020B0604020202020204" pitchFamily="34" charset="0"/>
              <a:buChar char="•"/>
            </a:pPr>
            <a:r>
              <a:rPr lang="fr-FR" sz="1200">
                <a:latin typeface="Arial"/>
                <a:cs typeface="Arial"/>
              </a:rPr>
              <a:t>Qu’est-ce qui était difficile ?</a:t>
            </a:r>
          </a:p>
          <a:p>
            <a:pPr marL="171450" indent="-171450">
              <a:buFont typeface="Arial" panose="020B0604020202020204" pitchFamily="34" charset="0"/>
              <a:buChar char="•"/>
            </a:pPr>
            <a:r>
              <a:rPr lang="fr-FR" sz="1200">
                <a:latin typeface="Arial"/>
                <a:cs typeface="Arial"/>
              </a:rPr>
              <a:t>Quelles questions vous sont venues à l’esprit ?</a:t>
            </a:r>
          </a:p>
          <a:p>
            <a:endParaRPr lang="en-US" dirty="0">
              <a:latin typeface="Arial"/>
              <a:cs typeface="Arial"/>
            </a:endParaRPr>
          </a:p>
          <a:p>
            <a:r>
              <a:rPr lang="fr-FR" i="1">
                <a:latin typeface="Arial"/>
                <a:cs typeface="Arial"/>
              </a:rPr>
              <a:t>[Remarque pour la modération : après 5 minutes, passez à la diapositive suivante.] </a:t>
            </a: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F93B3B19-5E1B-E98E-E7E5-801692B675C4}"/>
              </a:ext>
            </a:extLst>
          </p:cNvPr>
          <p:cNvSpPr>
            <a:spLocks noGrp="1"/>
          </p:cNvSpPr>
          <p:nvPr>
            <p:ph type="sldNum" sz="quarter" idx="5"/>
          </p:nvPr>
        </p:nvSpPr>
        <p:spPr/>
        <p:txBody>
          <a:bodyPr/>
          <a:lstStyle/>
          <a:p>
            <a:fld id="{A1E75C25-C22B-D14A-8C88-D3C1CFA09A77}" type="slidenum">
              <a:rPr lang="en-US" smtClean="0"/>
              <a:pPr/>
              <a:t>47</a:t>
            </a:fld>
            <a:endParaRPr lang="en-US"/>
          </a:p>
        </p:txBody>
      </p:sp>
    </p:spTree>
    <p:extLst>
      <p:ext uri="{BB962C8B-B14F-4D97-AF65-F5344CB8AC3E}">
        <p14:creationId xmlns:p14="http://schemas.microsoft.com/office/powerpoint/2010/main" val="284071536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1D02C5-3F33-4999-CA16-C06FA82E91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1AD615-0EC2-4079-CD64-0CB6512793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4BC9CA-E628-7F51-DE36-0CDB5E38857F}"/>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t>Ce scénario de reformulation sera axé sur la description des 6 principes fondamentaux de l’adoption systématique de la cible 7-1-7.  </a:t>
            </a:r>
          </a:p>
          <a:p>
            <a:endParaRPr lang="en-US"/>
          </a:p>
        </p:txBody>
      </p:sp>
      <p:sp>
        <p:nvSpPr>
          <p:cNvPr id="4" name="Slide Number Placeholder 3">
            <a:extLst>
              <a:ext uri="{FF2B5EF4-FFF2-40B4-BE49-F238E27FC236}">
                <a16:creationId xmlns:a16="http://schemas.microsoft.com/office/drawing/2014/main" id="{762093CF-F037-1060-DE9C-37EB79AB6E0A}"/>
              </a:ext>
            </a:extLst>
          </p:cNvPr>
          <p:cNvSpPr>
            <a:spLocks noGrp="1"/>
          </p:cNvSpPr>
          <p:nvPr>
            <p:ph type="sldNum" sz="quarter" idx="5"/>
          </p:nvPr>
        </p:nvSpPr>
        <p:spPr/>
        <p:txBody>
          <a:bodyPr/>
          <a:lstStyle/>
          <a:p>
            <a:fld id="{A1E75C25-C22B-D14A-8C88-D3C1CFA09A77}" type="slidenum">
              <a:rPr lang="en-US" smtClean="0"/>
              <a:pPr/>
              <a:t>48</a:t>
            </a:fld>
            <a:endParaRPr lang="en-US"/>
          </a:p>
        </p:txBody>
      </p:sp>
    </p:spTree>
    <p:extLst>
      <p:ext uri="{BB962C8B-B14F-4D97-AF65-F5344CB8AC3E}">
        <p14:creationId xmlns:p14="http://schemas.microsoft.com/office/powerpoint/2010/main" val="23054214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2BA7F2-348B-3DD5-79B8-CB5CEC27F5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46BDC0-5257-502C-B84C-C4B524ACB2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3B3742-6709-22AC-B805-0579A6E3FFA4}"/>
              </a:ext>
            </a:extLst>
          </p:cNvPr>
          <p:cNvSpPr>
            <a:spLocks noGrp="1"/>
          </p:cNvSpPr>
          <p:nvPr>
            <p:ph type="body" idx="1"/>
          </p:nvPr>
        </p:nvSpPr>
        <p:spPr/>
        <p:txBody>
          <a:bodyPr/>
          <a:lstStyle/>
          <a:p>
            <a:r>
              <a:rPr lang="fr-FR">
                <a:latin typeface="Arial"/>
                <a:cs typeface="Arial"/>
              </a:rPr>
              <a:t>Nous allons suivre les instructions que j’ai expliquées pour ces activités de reformulation.  Dans votre petit groupe, attribuez les rôles initiaux d’animateur, de participant difficile et d’observateur.  </a:t>
            </a:r>
          </a:p>
          <a:p>
            <a:endParaRPr lang="en-US" dirty="0">
              <a:latin typeface="Arial"/>
              <a:cs typeface="Arial"/>
            </a:endParaRPr>
          </a:p>
          <a:p>
            <a:r>
              <a:rPr lang="fr-FR">
                <a:latin typeface="Arial"/>
                <a:cs typeface="Arial"/>
              </a:rPr>
              <a:t>Vous ferez une reformulation de la diapositive des six principes fondamentaux de l’adoption systématique de la cible 7-1-7.</a:t>
            </a:r>
          </a:p>
          <a:p>
            <a:endParaRPr lang="en-US" dirty="0">
              <a:latin typeface="Arial"/>
              <a:cs typeface="Arial"/>
            </a:endParaRPr>
          </a:p>
          <a:p>
            <a:r>
              <a:rPr lang="fr-FR">
                <a:latin typeface="Arial"/>
                <a:cs typeface="Arial"/>
              </a:rPr>
              <a:t>Pour ce scénario, le type de participant difficile sera au sujet des dynamiques de pouvoir.  N’oubliez pas que cela désigne des situations dans lesquelles il existe un déséquilibre de pouvoir dans la pièce et où quelqu’un peut être réticent à parler des problèmes qu’il rencontre ou, à l’inverse, peut être trop affirmé.  </a:t>
            </a:r>
          </a:p>
          <a:p>
            <a:endParaRPr lang="en-US" dirty="0">
              <a:latin typeface="Arial"/>
              <a:cs typeface="Arial"/>
            </a:endParaRPr>
          </a:p>
          <a:p>
            <a:r>
              <a:rPr lang="fr-FR">
                <a:latin typeface="Arial"/>
                <a:cs typeface="Arial"/>
              </a:rPr>
              <a:t>L’animateur enseignera la diapositive pendant 1 à 2 minutes, et le participant difficile posera 1 à 2 questions après lesquelles l’animateur essaiera de répondre, dans ce cas en tant qu’insistant. Pour l’animateur, pensez à expliquer la diapositive. Ne vous contentez pas de la lire.  </a:t>
            </a:r>
          </a:p>
          <a:p>
            <a:endParaRPr lang="en-US" dirty="0">
              <a:latin typeface="Arial"/>
              <a:cs typeface="Arial"/>
            </a:endParaRPr>
          </a:p>
          <a:p>
            <a:r>
              <a:rPr lang="fr-FR">
                <a:latin typeface="Arial"/>
                <a:cs typeface="Arial"/>
              </a:rPr>
              <a:t>Au total, le tour devrait durer environ 3 minutes. Notez que l’observateur observera pour l’instant et fournira des commentaires plus tard au cours de la discussion de groupe.  </a:t>
            </a:r>
          </a:p>
          <a:p>
            <a:endParaRPr lang="en-US" dirty="0">
              <a:latin typeface="Arial"/>
              <a:cs typeface="Arial"/>
            </a:endParaRPr>
          </a:p>
          <a:p>
            <a:r>
              <a:rPr lang="fr-FR">
                <a:latin typeface="Arial"/>
                <a:cs typeface="Arial"/>
              </a:rPr>
              <a:t>Vous allez ensuite changer les rôles et recommencer. Cela devrait vous donner le temps pour que les trois membres d’un groupe jouent chaque rôle pour cette diapositive pendant un total d’environ 10 minutes.  </a:t>
            </a:r>
          </a:p>
          <a:p>
            <a:endParaRPr lang="en-US" dirty="0">
              <a:latin typeface="Arial"/>
              <a:cs typeface="Arial"/>
            </a:endParaRPr>
          </a:p>
          <a:p>
            <a:r>
              <a:rPr lang="fr-FR">
                <a:latin typeface="Arial"/>
                <a:cs typeface="Arial"/>
              </a:rPr>
              <a:t>Nous aurons ensuite une discussion de 5 minutes dans vos groupes, suivie d’une séance de 5 minutes en plénière.  </a:t>
            </a:r>
          </a:p>
          <a:p>
            <a:endParaRPr lang="en-US" dirty="0">
              <a:latin typeface="Arial"/>
              <a:cs typeface="Arial"/>
            </a:endParaRPr>
          </a:p>
          <a:p>
            <a:r>
              <a:rPr lang="fr-FR" i="1">
                <a:latin typeface="Arial"/>
                <a:cs typeface="Arial"/>
              </a:rPr>
              <a:t>[Remarque pour la modération : passez à la diapositive suivante, puis arrêtez-vous sur cette diapositive pendant 10 minutes.]  </a:t>
            </a:r>
          </a:p>
          <a:p>
            <a:endParaRPr lang="en-US" dirty="0">
              <a:latin typeface="Arial"/>
              <a:cs typeface="Arial"/>
            </a:endParaRP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4" name="Slide Number Placeholder 3">
            <a:extLst>
              <a:ext uri="{FF2B5EF4-FFF2-40B4-BE49-F238E27FC236}">
                <a16:creationId xmlns:a16="http://schemas.microsoft.com/office/drawing/2014/main" id="{1F52A6F5-3D91-5F01-90FC-E7B03832AE10}"/>
              </a:ext>
            </a:extLst>
          </p:cNvPr>
          <p:cNvSpPr>
            <a:spLocks noGrp="1"/>
          </p:cNvSpPr>
          <p:nvPr>
            <p:ph type="sldNum" sz="quarter" idx="5"/>
          </p:nvPr>
        </p:nvSpPr>
        <p:spPr/>
        <p:txBody>
          <a:bodyPr/>
          <a:lstStyle/>
          <a:p>
            <a:fld id="{A1E75C25-C22B-D14A-8C88-D3C1CFA09A77}" type="slidenum">
              <a:rPr lang="en-US" smtClean="0"/>
              <a:pPr/>
              <a:t>49</a:t>
            </a:fld>
            <a:endParaRPr lang="en-US"/>
          </a:p>
        </p:txBody>
      </p:sp>
    </p:spTree>
    <p:extLst>
      <p:ext uri="{BB962C8B-B14F-4D97-AF65-F5344CB8AC3E}">
        <p14:creationId xmlns:p14="http://schemas.microsoft.com/office/powerpoint/2010/main" val="4101275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2D02D-F7FB-4E08-DE14-F99146A887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9A548B-6EAE-65B6-F382-39A6F178E01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4F4494-66BF-C35D-0D70-DD6846CFE38E}"/>
              </a:ext>
            </a:extLst>
          </p:cNvPr>
          <p:cNvSpPr>
            <a:spLocks noGrp="1"/>
          </p:cNvSpPr>
          <p:nvPr>
            <p:ph type="body" idx="1"/>
          </p:nvPr>
        </p:nvSpPr>
        <p:spPr/>
        <p:txBody>
          <a:bodyPr/>
          <a:lstStyle/>
          <a:p>
            <a:pPr fontAlgn="base"/>
            <a:r>
              <a:rPr lang="fr-FR" i="1">
                <a:solidFill>
                  <a:srgbClr val="000000"/>
                </a:solidFill>
                <a:latin typeface="Arial"/>
                <a:cs typeface="Arial"/>
              </a:rPr>
              <a:t>[Remarque pour la modération : ajustez cette diapositive si nécessaire, y compris en modifiant le jour 4 si les activités de planification ou de reformulation ne sont pas incluses dans l’atelier.]  </a:t>
            </a:r>
          </a:p>
          <a:p>
            <a:r>
              <a:rPr lang="fr-FR">
                <a:solidFill>
                  <a:srgbClr val="000000"/>
                </a:solidFill>
                <a:latin typeface="Arial"/>
                <a:cs typeface="Arial"/>
              </a:rPr>
              <a:t> </a:t>
            </a:r>
          </a:p>
          <a:p>
            <a:r>
              <a:rPr lang="fr-FR">
                <a:solidFill>
                  <a:srgbClr val="000000"/>
                </a:solidFill>
                <a:latin typeface="Arial"/>
                <a:cs typeface="Arial"/>
              </a:rPr>
              <a:t>Bienvenue au jour 4 de notre formation !  </a:t>
            </a:r>
          </a:p>
          <a:p>
            <a:endParaRPr lang="en-US" dirty="0">
              <a:solidFill>
                <a:srgbClr val="000000"/>
              </a:solidFill>
              <a:latin typeface="Arial"/>
              <a:cs typeface="Arial"/>
            </a:endParaRPr>
          </a:p>
          <a:p>
            <a:r>
              <a:rPr lang="fr-FR">
                <a:solidFill>
                  <a:srgbClr val="000000"/>
                </a:solidFill>
                <a:latin typeface="Arial"/>
                <a:cs typeface="Arial"/>
              </a:rPr>
              <a:t>Aujourd’hui</a:t>
            </a:r>
            <a:r>
              <a:rPr lang="fr-FR" b="0" i="0" u="none" strike="noStrike">
                <a:solidFill>
                  <a:srgbClr val="000000"/>
                </a:solidFill>
                <a:effectLst/>
                <a:latin typeface="Arial"/>
                <a:cs typeface="Arial"/>
              </a:rPr>
              <a:t>, nous allons nous concentrer sur la planification de l’adoption et de l’utilisation de l’approche 7-1-7, sur quelques séances de reformulation pour aider à consolider les concepts de base et sur les prochaines étapes après avoir quitté cet atelier.  </a:t>
            </a:r>
          </a:p>
          <a:p>
            <a:pPr algn="l" rtl="0" fontAlgn="base">
              <a:buNone/>
            </a:pPr>
            <a:endParaRPr lang="en-US" b="0" i="0" dirty="0">
              <a:solidFill>
                <a:srgbClr val="444444"/>
              </a:solidFill>
              <a:effectLst/>
              <a:latin typeface="Arial" panose="020B0604020202020204" pitchFamily="34" charset="0"/>
            </a:endParaRPr>
          </a:p>
          <a:p>
            <a:pPr algn="l" rtl="0" fontAlgn="base">
              <a:buNone/>
            </a:pPr>
            <a:r>
              <a:rPr lang="fr-FR" b="0" i="0">
                <a:solidFill>
                  <a:srgbClr val="444444"/>
                </a:solidFill>
                <a:effectLst/>
                <a:latin typeface="Arial"/>
                <a:cs typeface="Arial"/>
              </a:rPr>
              <a:t>​​</a:t>
            </a:r>
          </a:p>
          <a:p>
            <a:endParaRPr lang="en-US" dirty="0">
              <a:solidFill>
                <a:srgbClr val="000000"/>
              </a:solidFill>
              <a:latin typeface="Arial"/>
              <a:cs typeface="Arial"/>
            </a:endParaRPr>
          </a:p>
          <a:p>
            <a:endParaRPr lang="en-US" dirty="0">
              <a:solidFill>
                <a:srgbClr val="000000"/>
              </a:solidFill>
              <a:latin typeface="Arial"/>
              <a:cs typeface="Arial"/>
            </a:endParaRPr>
          </a:p>
          <a:p>
            <a:r>
              <a:rPr lang="fr-FR">
                <a:solidFill>
                  <a:srgbClr val="000000"/>
                </a:solidFill>
                <a:latin typeface="Arial"/>
                <a:cs typeface="Arial"/>
              </a:rPr>
              <a:t> </a:t>
            </a:r>
            <a:r>
              <a:rPr lang="fr-FR" b="0" i="0">
                <a:solidFill>
                  <a:srgbClr val="444444"/>
                </a:solidFill>
                <a:effectLst/>
                <a:latin typeface="Arial"/>
                <a:cs typeface="Arial"/>
              </a:rPr>
              <a:t>​</a:t>
            </a:r>
          </a:p>
          <a:p>
            <a:pPr algn="l" rtl="0" fontAlgn="base"/>
            <a:r>
              <a:rPr lang="fr-FR" b="0" i="0">
                <a:solidFill>
                  <a:srgbClr val="444444"/>
                </a:solidFill>
                <a:effectLst/>
                <a:latin typeface="Arial"/>
                <a:cs typeface="Aria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a:extLst>
              <a:ext uri="{FF2B5EF4-FFF2-40B4-BE49-F238E27FC236}">
                <a16:creationId xmlns:a16="http://schemas.microsoft.com/office/drawing/2014/main" id="{37E572A1-B946-F0F8-100B-E457CDFB6CB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002787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fr-FR" b="0" i="0">
                <a:latin typeface="Arial"/>
                <a:cs typeface="Arial"/>
              </a:rPr>
              <a:t>Commençons. Vous avez 10 minutes. N’oubliez pas : vous devez essayer de faire une rotation afin que chacun d’entre vous ait la possibilité d’enseigner la diapositive.  </a:t>
            </a:r>
          </a:p>
          <a:p>
            <a:endParaRPr lang="en-US"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Arial"/>
                <a:cs typeface="Arial"/>
              </a:rPr>
              <a:t>[Remarque pour la modération : au bout de 10 minutes, attirez l’attention de tous et passez à la diapositive suivante. Ils auront une discussion en petit groupe.]  </a:t>
            </a:r>
          </a:p>
          <a:p>
            <a:endParaRPr lang="en-US" dirty="0">
              <a:cs typeface="Arial"/>
            </a:endParaRPr>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50</a:t>
            </a:fld>
            <a:endParaRPr lang="en-US"/>
          </a:p>
        </p:txBody>
      </p:sp>
    </p:spTree>
    <p:extLst>
      <p:ext uri="{BB962C8B-B14F-4D97-AF65-F5344CB8AC3E}">
        <p14:creationId xmlns:p14="http://schemas.microsoft.com/office/powerpoint/2010/main" val="24987440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31604-13F1-BAE4-B1B9-6EFF185F41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C4C6DD-1659-0811-4432-DA3418AB7D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07B60A-D755-4E12-13A0-957E85FE9586}"/>
              </a:ext>
            </a:extLst>
          </p:cNvPr>
          <p:cNvSpPr>
            <a:spLocks noGrp="1"/>
          </p:cNvSpPr>
          <p:nvPr>
            <p:ph type="body" idx="1"/>
          </p:nvPr>
        </p:nvSpPr>
        <p:spPr/>
        <p:txBody>
          <a:bodyPr/>
          <a:lstStyle/>
          <a:p>
            <a:r>
              <a:rPr lang="fr-FR">
                <a:latin typeface="Arial"/>
                <a:cs typeface="Arial"/>
              </a:rPr>
              <a:t>Maintenant, dans votre groupe, nous voulons que vous discutiez du jeu de rôle que vous venez de faire.  Voici quelques questions de discussion :</a:t>
            </a:r>
          </a:p>
          <a:p>
            <a:endParaRPr lang="en-US" dirty="0">
              <a:latin typeface="Arial"/>
              <a:cs typeface="Arial"/>
            </a:endParaRPr>
          </a:p>
          <a:p>
            <a:pPr marL="628650" lvl="1" indent="-171450">
              <a:buFont typeface="Arial" panose="020B0604020202020204" pitchFamily="34" charset="0"/>
              <a:buChar char="•"/>
            </a:pPr>
            <a:r>
              <a:rPr lang="fr-FR" sz="1200">
                <a:latin typeface="Arial"/>
                <a:cs typeface="Arial"/>
              </a:rPr>
              <a:t>Quel commentaire l’observateur a-t-il ?</a:t>
            </a:r>
          </a:p>
          <a:p>
            <a:pPr marL="628650" lvl="1" indent="-171450">
              <a:buFont typeface="Arial" panose="020B0604020202020204" pitchFamily="34" charset="0"/>
              <a:buChar char="•"/>
            </a:pPr>
            <a:r>
              <a:rPr lang="fr-FR" sz="1200">
                <a:latin typeface="Arial"/>
                <a:cs typeface="Arial"/>
              </a:rPr>
              <a:t>Qu’est-ce qui s’est bien passé avec le jeu de rôle ?</a:t>
            </a:r>
          </a:p>
          <a:p>
            <a:pPr marL="628650" lvl="1" indent="-171450">
              <a:buFont typeface="Arial" panose="020B0604020202020204" pitchFamily="34" charset="0"/>
              <a:buChar char="•"/>
            </a:pPr>
            <a:r>
              <a:rPr lang="fr-FR" sz="1200">
                <a:latin typeface="Arial"/>
                <a:cs typeface="Arial"/>
              </a:rPr>
              <a:t>Quelles questions pensez-vous que les participants pourraient poser sur le sujet ?</a:t>
            </a:r>
          </a:p>
          <a:p>
            <a:endParaRPr lang="en-US" dirty="0">
              <a:latin typeface="Arial"/>
              <a:cs typeface="Arial"/>
            </a:endParaRPr>
          </a:p>
          <a:p>
            <a:r>
              <a:rPr lang="fr-FR">
                <a:latin typeface="Arial"/>
                <a:cs typeface="Arial"/>
              </a:rPr>
              <a:t>Si vous avez des questions sur l’approche 7-1-7 auxquelles vous ne savez pas comment répondre, ajoutez-les à l’espace « Faisons le point ».  </a:t>
            </a:r>
          </a:p>
          <a:p>
            <a:endParaRPr lang="en-US"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1">
                <a:latin typeface="Arial"/>
                <a:cs typeface="Arial"/>
              </a:rPr>
              <a:t>[Remarque pour la modération : au bout de 5 minutes, attirez l’attention de tous et passez à la diapositive suivante. Vous allez maintenant animer une discussion en plénière</a:t>
            </a:r>
            <a:r>
              <a:rPr lang="fr-FR" i="1">
                <a:latin typeface="Arial"/>
                <a:cs typeface="Arial"/>
              </a:rPr>
              <a:t>.]</a:t>
            </a:r>
            <a:r>
              <a:rPr lang="fr-FR" b="0" i="1">
                <a:latin typeface="Arial"/>
                <a:cs typeface="Arial"/>
              </a:rPr>
              <a:t>  </a:t>
            </a:r>
          </a:p>
          <a:p>
            <a:endParaRPr lang="en-US" dirty="0">
              <a:latin typeface="Arial"/>
              <a:cs typeface="Arial"/>
            </a:endParaRPr>
          </a:p>
        </p:txBody>
      </p:sp>
      <p:sp>
        <p:nvSpPr>
          <p:cNvPr id="4" name="Slide Number Placeholder 3">
            <a:extLst>
              <a:ext uri="{FF2B5EF4-FFF2-40B4-BE49-F238E27FC236}">
                <a16:creationId xmlns:a16="http://schemas.microsoft.com/office/drawing/2014/main" id="{307C2722-76B3-5450-0109-522B8996B76F}"/>
              </a:ext>
            </a:extLst>
          </p:cNvPr>
          <p:cNvSpPr>
            <a:spLocks noGrp="1"/>
          </p:cNvSpPr>
          <p:nvPr>
            <p:ph type="sldNum" sz="quarter" idx="5"/>
          </p:nvPr>
        </p:nvSpPr>
        <p:spPr/>
        <p:txBody>
          <a:bodyPr/>
          <a:lstStyle/>
          <a:p>
            <a:fld id="{A1E75C25-C22B-D14A-8C88-D3C1CFA09A77}" type="slidenum">
              <a:rPr lang="en-US" smtClean="0"/>
              <a:pPr/>
              <a:t>51</a:t>
            </a:fld>
            <a:endParaRPr lang="en-US"/>
          </a:p>
        </p:txBody>
      </p:sp>
    </p:spTree>
    <p:extLst>
      <p:ext uri="{BB962C8B-B14F-4D97-AF65-F5344CB8AC3E}">
        <p14:creationId xmlns:p14="http://schemas.microsoft.com/office/powerpoint/2010/main" val="216943257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A7BC2-186F-927E-2E46-C74C153245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3B3A98-FB43-2B9B-E513-CD6D313706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70BBE8-706A-A48D-A9C5-12600C3B0507}"/>
              </a:ext>
            </a:extLst>
          </p:cNvPr>
          <p:cNvSpPr>
            <a:spLocks noGrp="1"/>
          </p:cNvSpPr>
          <p:nvPr>
            <p:ph type="body" idx="1"/>
          </p:nvPr>
        </p:nvSpPr>
        <p:spPr/>
        <p:txBody>
          <a:bodyPr/>
          <a:lstStyle/>
          <a:p>
            <a:r>
              <a:rPr lang="fr-FR" i="1">
                <a:latin typeface="Arial"/>
                <a:cs typeface="Arial"/>
              </a:rPr>
              <a:t>[Remarque pour la modération : encouragez les participants à donner des réponses volontaires. Si personne ne parle, sélectionnez délicatement 1 à 2 participants pour partager leurs points de vue afin de lancer la discussion. Vous avez 5 minutes pour cette discussion.]</a:t>
            </a:r>
          </a:p>
          <a:p>
            <a:endParaRPr lang="en-US" dirty="0">
              <a:latin typeface="Arial"/>
              <a:cs typeface="Arial"/>
            </a:endParaRPr>
          </a:p>
          <a:p>
            <a:r>
              <a:rPr lang="fr-FR">
                <a:latin typeface="Arial"/>
                <a:cs typeface="Arial"/>
              </a:rPr>
              <a:t>Super ! Maintenant, discutons de ce scénario ensemble.</a:t>
            </a:r>
          </a:p>
          <a:p>
            <a:endParaRPr lang="en-US" dirty="0">
              <a:latin typeface="Arial"/>
              <a:cs typeface="Arial"/>
            </a:endParaRPr>
          </a:p>
          <a:p>
            <a:r>
              <a:rPr lang="fr-FR">
                <a:latin typeface="Arial"/>
                <a:cs typeface="Arial"/>
              </a:rPr>
              <a:t>Voici quelques questions à considérer :</a:t>
            </a:r>
          </a:p>
          <a:p>
            <a:pPr marL="171450" indent="-171450">
              <a:buFont typeface="Arial" panose="020B0604020202020204" pitchFamily="34" charset="0"/>
              <a:buChar char="•"/>
            </a:pPr>
            <a:r>
              <a:rPr lang="fr-FR" sz="1200">
                <a:latin typeface="Arial"/>
                <a:cs typeface="Arial"/>
              </a:rPr>
              <a:t>Qu’est-ce qui s’est bien passé ?</a:t>
            </a:r>
          </a:p>
          <a:p>
            <a:pPr marL="171450" indent="-171450">
              <a:buFont typeface="Arial" panose="020B0604020202020204" pitchFamily="34" charset="0"/>
              <a:buChar char="•"/>
            </a:pPr>
            <a:r>
              <a:rPr lang="fr-FR" sz="1200">
                <a:latin typeface="Arial"/>
                <a:cs typeface="Arial"/>
              </a:rPr>
              <a:t>Qu’est-ce qui était difficile ?</a:t>
            </a:r>
          </a:p>
          <a:p>
            <a:pPr marL="171450" indent="-171450">
              <a:buFont typeface="Arial" panose="020B0604020202020204" pitchFamily="34" charset="0"/>
              <a:buChar char="•"/>
            </a:pPr>
            <a:r>
              <a:rPr lang="fr-FR" sz="1200">
                <a:latin typeface="Arial"/>
                <a:cs typeface="Arial"/>
              </a:rPr>
              <a:t>Quelles questions vous sont venues à l’esprit ?</a:t>
            </a:r>
          </a:p>
          <a:p>
            <a:endParaRPr lang="en-US" dirty="0">
              <a:latin typeface="Arial"/>
              <a:cs typeface="Arial"/>
            </a:endParaRPr>
          </a:p>
          <a:p>
            <a:r>
              <a:rPr lang="fr-FR" i="1">
                <a:latin typeface="Arial"/>
                <a:cs typeface="Arial"/>
              </a:rPr>
              <a:t>[Remarque pour la modération : après 5 minutes, passez à la diapositive suivante.]</a:t>
            </a:r>
          </a:p>
          <a:p>
            <a:endParaRPr lang="en-US" dirty="0">
              <a:latin typeface="Arial"/>
              <a:cs typeface="Arial"/>
            </a:endParaRPr>
          </a:p>
        </p:txBody>
      </p:sp>
      <p:sp>
        <p:nvSpPr>
          <p:cNvPr id="4" name="Slide Number Placeholder 3">
            <a:extLst>
              <a:ext uri="{FF2B5EF4-FFF2-40B4-BE49-F238E27FC236}">
                <a16:creationId xmlns:a16="http://schemas.microsoft.com/office/drawing/2014/main" id="{59494951-EF14-B9C2-87E9-378E4EC3F56C}"/>
              </a:ext>
            </a:extLst>
          </p:cNvPr>
          <p:cNvSpPr>
            <a:spLocks noGrp="1"/>
          </p:cNvSpPr>
          <p:nvPr>
            <p:ph type="sldNum" sz="quarter" idx="5"/>
          </p:nvPr>
        </p:nvSpPr>
        <p:spPr/>
        <p:txBody>
          <a:bodyPr/>
          <a:lstStyle/>
          <a:p>
            <a:fld id="{A1E75C25-C22B-D14A-8C88-D3C1CFA09A77}" type="slidenum">
              <a:rPr lang="en-US" smtClean="0"/>
              <a:pPr/>
              <a:t>52</a:t>
            </a:fld>
            <a:endParaRPr lang="en-US"/>
          </a:p>
        </p:txBody>
      </p:sp>
    </p:spTree>
    <p:extLst>
      <p:ext uri="{BB962C8B-B14F-4D97-AF65-F5344CB8AC3E}">
        <p14:creationId xmlns:p14="http://schemas.microsoft.com/office/powerpoint/2010/main" val="10360041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4FC55-6882-3417-0325-55B9958A5B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6455A9-CCF7-EEA1-880D-D53309A8FE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3B7F3-6329-C3AC-EE6B-50845074E195}"/>
              </a:ext>
            </a:extLst>
          </p:cNvPr>
          <p:cNvSpPr>
            <a:spLocks noGrp="1"/>
          </p:cNvSpPr>
          <p:nvPr>
            <p:ph type="body" idx="1"/>
          </p:nvPr>
        </p:nvSpPr>
        <p:spPr/>
        <p:txBody>
          <a:bodyPr/>
          <a:lstStyle/>
          <a:p>
            <a:r>
              <a:rPr lang="fr-FR">
                <a:latin typeface="Arial"/>
                <a:cs typeface="Arial"/>
              </a:rPr>
              <a:t>Nous allons avoir 15 minutes de pause maintenant. </a:t>
            </a:r>
          </a:p>
          <a:p>
            <a:endParaRPr lang="en-US">
              <a:latin typeface="Arial"/>
              <a:cs typeface="Arial"/>
            </a:endParaRPr>
          </a:p>
          <a:p>
            <a:r>
              <a:rPr lang="fr-FR">
                <a:latin typeface="Arial"/>
                <a:cs typeface="Arial"/>
              </a:rPr>
              <a:t>Veuillez ajouter toute question que vous avez au sujet de l’approche 7-1-7 dans l’espace « Faisons le point » afin que nous puissions continuer à répondre à vos questions.    </a:t>
            </a:r>
          </a:p>
        </p:txBody>
      </p:sp>
      <p:sp>
        <p:nvSpPr>
          <p:cNvPr id="4" name="Slide Number Placeholder 3">
            <a:extLst>
              <a:ext uri="{FF2B5EF4-FFF2-40B4-BE49-F238E27FC236}">
                <a16:creationId xmlns:a16="http://schemas.microsoft.com/office/drawing/2014/main" id="{28F0B6F0-FEE1-805C-1A85-5B1DB9EA2B2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86182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1">
                <a:latin typeface="Arial"/>
                <a:cs typeface="Arial"/>
              </a:rPr>
              <a:t>[Remarque pour la modération : la diapositive suivante comprend des sujets de discussion de groupe pour une discussion en petit groupe de 30 minutes. N’hésitez pas à modifier les questions en fonction de l’audience. Idéalement, répartissez les participants en groupes de 6 à 8 personnes, si possible. Adaptez le temps de la discussion en petits groupes et en plénière en fonction du nombre de groupes.]  </a:t>
            </a:r>
          </a:p>
          <a:p>
            <a:endParaRPr lang="en-US" dirty="0"/>
          </a:p>
          <a:p>
            <a:r>
              <a:rPr lang="fr-FR">
                <a:latin typeface="Arial"/>
                <a:cs typeface="Arial"/>
              </a:rPr>
              <a:t>Maintenant, nous allons nous diviser en plusieurs petits groupes pour avoir notre dernière discussion en petit groupe. Puis, nous reviendrons à la plénière pour une discussion de groupe plus large.  </a:t>
            </a:r>
          </a:p>
          <a:p>
            <a:endParaRPr lang="en-US" dirty="0"/>
          </a:p>
          <a:p>
            <a:r>
              <a:rPr lang="fr-FR" i="1">
                <a:latin typeface="Arial"/>
                <a:cs typeface="Arial"/>
              </a:rPr>
              <a:t>[Remarque pour la modération : demandez aux participants de se répartir en groupes, soit en les répartissant au hasard (par exemple, en demandant aux participants de dire un chiffre de 1 à 3, si vous allez créer 3 groupes, et en les plaçant dans ces trois groupes), soit en leur demandant de choisir leurs propres groupes.]</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A1E75C25-C22B-D14A-8C88-D3C1CFA09A77}" type="slidenum">
              <a:rPr lang="en-US" smtClean="0"/>
              <a:pPr/>
              <a:t>54</a:t>
            </a:fld>
            <a:endParaRPr lang="en-US"/>
          </a:p>
        </p:txBody>
      </p:sp>
    </p:spTree>
    <p:extLst>
      <p:ext uri="{BB962C8B-B14F-4D97-AF65-F5344CB8AC3E}">
        <p14:creationId xmlns:p14="http://schemas.microsoft.com/office/powerpoint/2010/main" val="40491025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ED99D6-EB3C-BDE0-35CE-7743553F85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7CB3F-26E3-C7C0-39C6-D9CAA792C7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E0E7FE-7F6B-7265-10A7-AE001CF3D08D}"/>
              </a:ext>
            </a:extLst>
          </p:cNvPr>
          <p:cNvSpPr>
            <a:spLocks noGrp="1"/>
          </p:cNvSpPr>
          <p:nvPr>
            <p:ph type="body" idx="1"/>
          </p:nvPr>
        </p:nvSpPr>
        <p:spPr/>
        <p:txBody>
          <a:bodyPr/>
          <a:lstStyle/>
          <a:p>
            <a:pPr>
              <a:defRPr/>
            </a:pPr>
            <a:r>
              <a:rPr lang="fr-FR">
                <a:latin typeface="Arial"/>
                <a:cs typeface="Arial"/>
              </a:rPr>
              <a:t>Voici ce que nous aimerions que vous fassiez. Gardez à l’esprit que c’est </a:t>
            </a:r>
            <a:r>
              <a:rPr lang="fr-FR" b="0">
                <a:latin typeface="Arial"/>
                <a:cs typeface="Arial"/>
              </a:rPr>
              <a:t>le moment pour vous de </a:t>
            </a:r>
            <a:r>
              <a:rPr lang="fr-FR" b="0">
                <a:solidFill>
                  <a:schemeClr val="tx1"/>
                </a:solidFill>
                <a:latin typeface="Arial"/>
                <a:cs typeface="Arial"/>
              </a:rPr>
              <a:t>discuter ouvertement d</a:t>
            </a:r>
            <a:r>
              <a:rPr lang="fr-FR">
                <a:solidFill>
                  <a:schemeClr val="tx1"/>
                </a:solidFill>
                <a:latin typeface="Arial"/>
                <a:cs typeface="Arial"/>
              </a:rPr>
              <a:t>e l’approche 7-1-7 et de la façon dont elle s’inscrit dans votre travail.  </a:t>
            </a:r>
            <a:r>
              <a:rPr lang="fr-FR">
                <a:latin typeface="Arial"/>
                <a:cs typeface="Arial"/>
              </a:rPr>
              <a:t>Dans vos groupes, présentez-vous et discutez des questions suivantes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indent="0">
              <a:buNone/>
            </a:pPr>
            <a:r>
              <a:rPr lang="fr-FR" sz="1200" b="1">
                <a:solidFill>
                  <a:schemeClr val="tx2"/>
                </a:solidFill>
                <a:latin typeface="Arial"/>
                <a:cs typeface="Arial"/>
              </a:rPr>
              <a:t>Quelles stratégies peuvent contribuer à rendre l’adoption et l’utilisation de l’approche 7-1-7 </a:t>
            </a:r>
            <a:r>
              <a:rPr lang="fr-FR" sz="1200" b="1" u="sng">
                <a:solidFill>
                  <a:schemeClr val="tx2"/>
                </a:solidFill>
                <a:latin typeface="Arial"/>
                <a:cs typeface="Arial"/>
              </a:rPr>
              <a:t>durables</a:t>
            </a:r>
            <a:r>
              <a:rPr lang="fr-FR" sz="1200" b="1">
                <a:solidFill>
                  <a:schemeClr val="tx2"/>
                </a:solidFill>
                <a:latin typeface="Arial"/>
                <a:cs typeface="Arial"/>
              </a:rPr>
              <a:t> là où vous travaillez ?</a:t>
            </a:r>
          </a:p>
          <a:p>
            <a:pPr marL="0" indent="0">
              <a:buNone/>
            </a:pPr>
            <a:endParaRPr lang="en-US" sz="200" dirty="0">
              <a:solidFill>
                <a:schemeClr val="tx2"/>
              </a:solidFill>
              <a:effectLst/>
              <a:cs typeface="Arial" panose="020B0604020202020204" pitchFamily="34" charset="0"/>
            </a:endParaRPr>
          </a:p>
          <a:p>
            <a:pPr marL="0" indent="0">
              <a:buNone/>
            </a:pPr>
            <a:r>
              <a:rPr lang="fr-FR" sz="1200" b="1">
                <a:solidFill>
                  <a:schemeClr val="tx2"/>
                </a:solidFill>
                <a:effectLst/>
                <a:latin typeface="Arial"/>
                <a:cs typeface="Arial"/>
              </a:rPr>
              <a:t>Comment pourriez-vous commencer à utiliser les bases de l’approche 7-1-7 (promptitude et amélioration continue des performances) dans votre travail dès maintenant ?</a:t>
            </a:r>
          </a:p>
          <a:p>
            <a:pPr marL="0" indent="0">
              <a:lnSpc>
                <a:spcPct val="115000"/>
              </a:lnSpc>
              <a:spcBef>
                <a:spcPts val="0"/>
              </a:spcBef>
              <a:spcAft>
                <a:spcPts val="100"/>
              </a:spcAft>
              <a:buNone/>
              <a:defRPr/>
            </a:pPr>
            <a:endParaRPr lang="en-US" dirty="0">
              <a:solidFill>
                <a:schemeClr val="tx1"/>
              </a:solidFill>
              <a:latin typeface="Arial"/>
              <a:cs typeface="Arial"/>
            </a:endParaRPr>
          </a:p>
          <a:p>
            <a:pPr>
              <a:defRPr/>
            </a:pPr>
            <a:r>
              <a:rPr lang="fr-FR">
                <a:solidFill>
                  <a:schemeClr val="tx1"/>
                </a:solidFill>
                <a:latin typeface="Arial"/>
                <a:cs typeface="Arial"/>
              </a:rPr>
              <a:t>Vous avez 30 minutes pour cet exercice. </a:t>
            </a:r>
            <a:r>
              <a:rPr lang="fr-FR">
                <a:latin typeface="Arial"/>
                <a:cs typeface="Arial"/>
              </a:rPr>
              <a:t>Pendant environ la première moitié </a:t>
            </a:r>
            <a:r>
              <a:rPr lang="fr-FR" i="1">
                <a:latin typeface="Arial"/>
                <a:cs typeface="Arial"/>
              </a:rPr>
              <a:t>[remarque pour la modération : donnez une durée exacte, par exemple 15 ou 20 minutes en fonction du nombre de groupes, si possible]</a:t>
            </a:r>
            <a:r>
              <a:rPr lang="fr-FR">
                <a:latin typeface="Arial"/>
                <a:cs typeface="Arial"/>
              </a:rPr>
              <a:t>, vous discuterez de ces questions au sein de votre groupe.</a:t>
            </a:r>
            <a:r>
              <a:rPr lang="fr-FR">
                <a:solidFill>
                  <a:schemeClr val="tx1"/>
                </a:solidFill>
                <a:latin typeface="Arial"/>
                <a:cs typeface="Arial"/>
              </a:rPr>
              <a:t> Ensuite, en séance plénière, nous disposerons de deux minutes ou moins pour que chaque groupe présente ici vos conclusions.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a:solidFill>
                  <a:schemeClr val="tx1"/>
                </a:solidFill>
                <a:latin typeface="Arial"/>
                <a:cs typeface="Arial"/>
              </a:rPr>
              <a:t>J’espère que vos conversations seront fructueuses.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latin typeface="Arial"/>
              <a:cs typeface="Arial"/>
            </a:endParaRPr>
          </a:p>
          <a:p>
            <a:endParaRPr lang="en-US" dirty="0">
              <a:cs typeface="Arial"/>
            </a:endParaRPr>
          </a:p>
          <a:p>
            <a:endParaRPr lang="en-US" dirty="0">
              <a:cs typeface="Arial"/>
            </a:endParaRPr>
          </a:p>
        </p:txBody>
      </p:sp>
      <p:sp>
        <p:nvSpPr>
          <p:cNvPr id="4" name="Slide Number Placeholder 3">
            <a:extLst>
              <a:ext uri="{FF2B5EF4-FFF2-40B4-BE49-F238E27FC236}">
                <a16:creationId xmlns:a16="http://schemas.microsoft.com/office/drawing/2014/main" id="{24E8AF97-F41A-83AE-3F58-783D6B77C30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128371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Merci de votre participation tout au long de cette journée. Nous avons quelques diapositives supplémentaires en guise de conclusion.  </a:t>
            </a:r>
          </a:p>
        </p:txBody>
      </p:sp>
      <p:sp>
        <p:nvSpPr>
          <p:cNvPr id="4" name="Slide Number Placeholder 3"/>
          <p:cNvSpPr>
            <a:spLocks noGrp="1"/>
          </p:cNvSpPr>
          <p:nvPr>
            <p:ph type="sldNum" sz="quarter" idx="5"/>
          </p:nvPr>
        </p:nvSpPr>
        <p:spPr/>
        <p:txBody>
          <a:bodyPr/>
          <a:lstStyle/>
          <a:p>
            <a:fld id="{A1E75C25-C22B-D14A-8C88-D3C1CFA09A77}" type="slidenum">
              <a:rPr lang="en-US" smtClean="0"/>
              <a:pPr/>
              <a:t>56</a:t>
            </a:fld>
            <a:endParaRPr lang="en-US"/>
          </a:p>
        </p:txBody>
      </p:sp>
    </p:spTree>
    <p:extLst>
      <p:ext uri="{BB962C8B-B14F-4D97-AF65-F5344CB8AC3E}">
        <p14:creationId xmlns:p14="http://schemas.microsoft.com/office/powerpoint/2010/main" val="264126683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B8243-843B-AFD6-493E-0C8CEE5525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7C6A50-A9EF-BA48-A82D-89F4B96B8D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09D4FD-AC13-828A-1E67-7A588C3B0E8C}"/>
              </a:ext>
            </a:extLst>
          </p:cNvPr>
          <p:cNvSpPr>
            <a:spLocks noGrp="1"/>
          </p:cNvSpPr>
          <p:nvPr>
            <p:ph type="body" idx="1"/>
          </p:nvPr>
        </p:nvSpPr>
        <p:spPr/>
        <p:txBody>
          <a:bodyPr/>
          <a:lstStyle/>
          <a:p>
            <a:r>
              <a:rPr lang="fr-FR" i="1">
                <a:latin typeface="Arial"/>
                <a:cs typeface="Arial"/>
              </a:rPr>
              <a:t>[Remarque pour la modération : s’il reste du temps, nous recommandons de demander aux participants s’ils pensent que chacun de ces objectifs a été atteint. N’oubliez pas de mettre à jour cette diapositive avec les objectifs révisés de l’atelier si vous avez adapté l’ordre du jour et le matériel (par exemple, si les participants n’aident pas à élaborer un plan d’adoption/d’utilisation, si vous avez supprimé le matériel d’approfondissement de l’adoption, etc.).] </a:t>
            </a:r>
          </a:p>
          <a:p>
            <a:endParaRPr lang="en-US" dirty="0">
              <a:latin typeface="Calibri"/>
              <a:ea typeface="Calibri"/>
              <a:cs typeface="Calibri"/>
            </a:endParaRPr>
          </a:p>
          <a:p>
            <a:r>
              <a:rPr lang="fr-FR"/>
              <a:t>Maintenant, examinons à nouveau les objectifs d’apprentissage et voyons si vous pensez que nous les avons atteints. </a:t>
            </a:r>
          </a:p>
          <a:p>
            <a:endParaRPr lang="en-US" sz="1200" b="0" dirty="0">
              <a:latin typeface="Calibri"/>
              <a:ea typeface="Calibri"/>
              <a:cs typeface="Calibri"/>
            </a:endParaRPr>
          </a:p>
          <a:p>
            <a:pPr marL="171450" indent="-171450">
              <a:buFont typeface="Arial" panose="020B0604020202020204" pitchFamily="34" charset="0"/>
              <a:buChar char="•"/>
            </a:pPr>
            <a:r>
              <a:rPr lang="fr-FR" sz="1200" b="0">
                <a:latin typeface="Arial"/>
                <a:cs typeface="Arial"/>
              </a:rPr>
              <a:t>Comprendre les revues des premières actions et l’approche d’amélioration des performances de l’approche 7-1-7 pour la détection des épidémies, la notification et la réponse</a:t>
            </a:r>
          </a:p>
          <a:p>
            <a:pPr marL="628650" lvl="1" indent="-171450">
              <a:buFont typeface="Arial" panose="020B0604020202020204" pitchFamily="34" charset="0"/>
              <a:buChar char="•"/>
            </a:pPr>
            <a:r>
              <a:rPr lang="fr-FR" sz="1200" b="0">
                <a:latin typeface="Arial"/>
                <a:cs typeface="Arial"/>
              </a:rPr>
              <a:t>Nous nous sommes concentrés sur ce point au début et avons essayé de le renforcer tout au long de l’atelier. Pensez-vous que nous avons atteint cet objectif ?</a:t>
            </a:r>
          </a:p>
          <a:p>
            <a:pPr marL="628650" lvl="1" indent="-171450">
              <a:buFont typeface="Arial" panose="020B0604020202020204" pitchFamily="34" charset="0"/>
              <a:buChar char="•"/>
            </a:pPr>
            <a:endParaRPr lang="en-US" sz="1200" b="0" dirty="0">
              <a:latin typeface="Arial"/>
              <a:cs typeface="Arial"/>
            </a:endParaRPr>
          </a:p>
          <a:p>
            <a:pPr marL="171450" lvl="0" indent="-171450">
              <a:buFont typeface="Arial" panose="020B0604020202020204" pitchFamily="34" charset="0"/>
              <a:buChar char="•"/>
            </a:pPr>
            <a:r>
              <a:rPr lang="fr-FR" sz="1200" b="0">
                <a:latin typeface="Arial"/>
                <a:cs typeface="Arial"/>
              </a:rPr>
              <a:t>Expliquer comment l’approche 7-1-7 favorise l’amélioration des performances des systèmes de détection des épidémies</a:t>
            </a:r>
          </a:p>
          <a:p>
            <a:pPr marL="628650" lvl="1" indent="-171450">
              <a:buFont typeface="Arial" panose="020B0604020202020204" pitchFamily="34" charset="0"/>
              <a:buChar char="•"/>
            </a:pPr>
            <a:r>
              <a:rPr lang="fr-FR" sz="1200" b="0">
                <a:latin typeface="Arial"/>
                <a:cs typeface="Arial"/>
              </a:rPr>
              <a:t>Pensez-vous être capable d’expliquer cela maintenant ? </a:t>
            </a:r>
          </a:p>
          <a:p>
            <a:pPr marL="628650" lvl="1" indent="-171450">
              <a:buFont typeface="Arial" panose="020B0604020202020204" pitchFamily="34" charset="0"/>
              <a:buChar char="•"/>
            </a:pPr>
            <a:endParaRPr lang="en-US" sz="1200" b="0" dirty="0">
              <a:latin typeface="Arial"/>
              <a:cs typeface="Arial"/>
            </a:endParaRPr>
          </a:p>
          <a:p>
            <a:pPr marL="342900" indent="-342900">
              <a:lnSpc>
                <a:spcPct val="113999"/>
              </a:lnSpc>
              <a:buFont typeface="Arial" panose="020B0604020202020204" pitchFamily="34" charset="0"/>
              <a:buChar char="•"/>
            </a:pPr>
            <a:r>
              <a:rPr lang="fr-FR" sz="1200" b="0">
                <a:latin typeface="Arial"/>
                <a:cs typeface="Arial"/>
              </a:rPr>
              <a:t>Cerner les occasions et les défis de soutenir la sensibilisation, l’adoption et l’utilisation de l’approche 7-1-7 dans votre travail</a:t>
            </a:r>
          </a:p>
          <a:p>
            <a:pPr marL="800100" lvl="1" indent="-342900">
              <a:lnSpc>
                <a:spcPct val="113999"/>
              </a:lnSpc>
              <a:buFont typeface="Arial" panose="020B0604020202020204" pitchFamily="34" charset="0"/>
              <a:buChar char="•"/>
            </a:pPr>
            <a:r>
              <a:rPr lang="fr-FR" sz="1200" b="0">
                <a:latin typeface="Arial"/>
                <a:cs typeface="Arial"/>
              </a:rPr>
              <a:t>Nous nous sommes concentrés sur ce point tout au long de l’atelier, y compris lors de certaines séances de discussion. Pensez-vous que nous avons atteint cet objectif ?</a:t>
            </a:r>
          </a:p>
          <a:p>
            <a:pPr marL="800100" lvl="1" indent="-342900">
              <a:lnSpc>
                <a:spcPct val="113999"/>
              </a:lnSpc>
              <a:buFont typeface="Arial" panose="020B0604020202020204" pitchFamily="34" charset="0"/>
              <a:buChar char="•"/>
            </a:pPr>
            <a:endParaRPr lang="en-US" sz="1200" b="0" dirty="0">
              <a:latin typeface="Arial"/>
              <a:cs typeface="Arial"/>
            </a:endParaRPr>
          </a:p>
          <a:p>
            <a:pPr marL="342900" lvl="0" indent="-342900">
              <a:lnSpc>
                <a:spcPct val="113999"/>
              </a:lnSpc>
              <a:buFont typeface="Arial" panose="020B0604020202020204" pitchFamily="34" charset="0"/>
              <a:buChar char="•"/>
            </a:pPr>
            <a:r>
              <a:rPr lang="fr-FR" sz="1200" b="0">
                <a:latin typeface="Arial"/>
                <a:cs typeface="Arial"/>
              </a:rPr>
              <a:t>Appliquer les principales étapes et les pratiques modèles pour soutenir l’adoption et l’utilisation de l’approche 7-1-7 dans tous les programmes et contextes</a:t>
            </a:r>
          </a:p>
          <a:p>
            <a:pPr marL="800100" lvl="1" indent="-342900">
              <a:lnSpc>
                <a:spcPct val="113999"/>
              </a:lnSpc>
              <a:buFont typeface="Arial" panose="020B0604020202020204" pitchFamily="34" charset="0"/>
              <a:buChar char="•"/>
            </a:pPr>
            <a:r>
              <a:rPr lang="fr-FR" sz="1200" b="0">
                <a:latin typeface="Arial"/>
                <a:cs typeface="Arial"/>
              </a:rPr>
              <a:t>Nous avons abordé ce sujet lors de nos analyses approfondies sur l’adoption et l’utilisation. Pensez-vous que nous avons atteint cet objectif ?  </a:t>
            </a:r>
          </a:p>
          <a:p>
            <a:pPr marL="800100" lvl="1" indent="-342900">
              <a:lnSpc>
                <a:spcPct val="113999"/>
              </a:lnSpc>
              <a:buFont typeface="Arial" panose="020B0604020202020204" pitchFamily="34" charset="0"/>
              <a:buChar char="•"/>
            </a:pPr>
            <a:endParaRPr lang="en-US" sz="1200" b="0" dirty="0">
              <a:latin typeface="Arial"/>
              <a:cs typeface="Arial"/>
            </a:endParaRPr>
          </a:p>
          <a:p>
            <a:pPr marL="342900" lvl="0" indent="-342900">
              <a:lnSpc>
                <a:spcPct val="113999"/>
              </a:lnSpc>
              <a:buFont typeface="Arial" panose="020B0604020202020204" pitchFamily="34" charset="0"/>
              <a:buChar char="•"/>
            </a:pPr>
            <a:r>
              <a:rPr lang="fr-FR" sz="1200" b="0">
                <a:latin typeface="Arial"/>
                <a:cs typeface="Arial"/>
              </a:rPr>
              <a:t>Élaborer un plan pour l’adoption et l’utilisation régulière de la cible 7-1-7 dans votre pays ou administration</a:t>
            </a:r>
          </a:p>
          <a:p>
            <a:pPr marL="800100" lvl="1" indent="-342900">
              <a:lnSpc>
                <a:spcPct val="113999"/>
              </a:lnSpc>
              <a:buFont typeface="Arial" panose="020B0604020202020204" pitchFamily="34" charset="0"/>
              <a:buChar char="•"/>
            </a:pPr>
            <a:r>
              <a:rPr lang="fr-FR" sz="1200" b="0">
                <a:latin typeface="Arial"/>
                <a:cs typeface="Arial"/>
              </a:rPr>
              <a:t>Nous avons discuté de certains de ces points tout au long de la matinée. Puis, nous avons consacré du temps à cet objectif. Pensez-vous que nous avons atteint cet objectif ?</a:t>
            </a:r>
          </a:p>
          <a:p>
            <a:pPr algn="just"/>
            <a:endParaRPr lang="en-US" dirty="0">
              <a:cs typeface="Arial" panose="020B0604020202020204" pitchFamily="34" charset="0"/>
            </a:endParaRPr>
          </a:p>
        </p:txBody>
      </p:sp>
      <p:sp>
        <p:nvSpPr>
          <p:cNvPr id="4" name="Slide Number Placeholder 3">
            <a:extLst>
              <a:ext uri="{FF2B5EF4-FFF2-40B4-BE49-F238E27FC236}">
                <a16:creationId xmlns:a16="http://schemas.microsoft.com/office/drawing/2014/main" id="{E41E8660-9D3A-7F89-3EA5-FCA45A31E305}"/>
              </a:ext>
            </a:extLst>
          </p:cNvPr>
          <p:cNvSpPr>
            <a:spLocks noGrp="1"/>
          </p:cNvSpPr>
          <p:nvPr>
            <p:ph type="sldNum" sz="quarter" idx="5"/>
          </p:nvPr>
        </p:nvSpPr>
        <p:spPr/>
        <p:txBody>
          <a:bodyPr/>
          <a:lstStyle/>
          <a:p>
            <a:fld id="{A1E75C25-C22B-D14A-8C88-D3C1CFA09A77}" type="slidenum">
              <a:rPr lang="en-US" smtClean="0"/>
              <a:pPr/>
              <a:t>57</a:t>
            </a:fld>
            <a:endParaRPr lang="en-US"/>
          </a:p>
        </p:txBody>
      </p:sp>
    </p:spTree>
    <p:extLst>
      <p:ext uri="{BB962C8B-B14F-4D97-AF65-F5344CB8AC3E}">
        <p14:creationId xmlns:p14="http://schemas.microsoft.com/office/powerpoint/2010/main" val="9179696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Voici un bref rappel : sur le site Web de l’Alliance 7-1-7, vous trouverez un large éventail de ressources pour vous aider à comprendre la cible 7-1-7, mais aussi à apprendre à l’adopter et à l’utiliser.  Vous trouverez des détails sur les étapes d’utilisation et les éléments de l’adoption que nous avons parcourus tout au long de l’atelier et que vous pouvez consulter dans le kit d’outils numérique de la cible 7-1-7.  </a:t>
            </a:r>
          </a:p>
        </p:txBody>
      </p:sp>
      <p:sp>
        <p:nvSpPr>
          <p:cNvPr id="4" name="Slide Number Placeholder 3"/>
          <p:cNvSpPr>
            <a:spLocks noGrp="1"/>
          </p:cNvSpPr>
          <p:nvPr>
            <p:ph type="sldNum" sz="quarter" idx="5"/>
          </p:nvPr>
        </p:nvSpPr>
        <p:spPr/>
        <p:txBody>
          <a:bodyPr/>
          <a:lstStyle/>
          <a:p>
            <a:fld id="{A1E75C25-C22B-D14A-8C88-D3C1CFA09A77}" type="slidenum">
              <a:rPr lang="en-US" smtClean="0"/>
              <a:pPr/>
              <a:t>58</a:t>
            </a:fld>
            <a:endParaRPr lang="en-US"/>
          </a:p>
        </p:txBody>
      </p:sp>
    </p:spTree>
    <p:extLst>
      <p:ext uri="{BB962C8B-B14F-4D97-AF65-F5344CB8AC3E}">
        <p14:creationId xmlns:p14="http://schemas.microsoft.com/office/powerpoint/2010/main" val="14612966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8057C-A19E-2283-781C-35AF2BB1AB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94B273-45BA-6905-6626-D90AD6389D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D53875-B1D6-01B0-BE39-B193BC19DCFE}"/>
              </a:ext>
            </a:extLst>
          </p:cNvPr>
          <p:cNvSpPr>
            <a:spLocks noGrp="1"/>
          </p:cNvSpPr>
          <p:nvPr>
            <p:ph type="body" idx="1"/>
          </p:nvPr>
        </p:nvSpPr>
        <p:spPr/>
        <p:txBody>
          <a:bodyPr/>
          <a:lstStyle/>
          <a:p>
            <a:pPr algn="just"/>
            <a:r>
              <a:rPr lang="fr-FR" i="1">
                <a:latin typeface="Arial"/>
                <a:cs typeface="Arial"/>
              </a:rPr>
              <a:t>[Remarque pour la modération : veuillez compléter cette diapositive avec toute autre prochaine étape. Des suggestions sont répertoriées sur cette diapositive et doivent être remplacées par les prochaines étapes réelles. Retirez le surlignage jaune une fois la diapositive terminée.]  </a:t>
            </a:r>
          </a:p>
          <a:p>
            <a:pPr algn="just"/>
            <a:endParaRPr lang="en-US" dirty="0">
              <a:cs typeface="Arial" panose="020B0604020202020204" pitchFamily="34" charset="0"/>
            </a:endParaRPr>
          </a:p>
          <a:p>
            <a:pPr algn="just"/>
            <a:r>
              <a:rPr lang="fr-FR">
                <a:latin typeface="Arial"/>
                <a:cs typeface="Arial"/>
              </a:rPr>
              <a:t>Maintenant que nous avons terminé, passons en revue quelques prochaines étapes afin que vous sachiez ce qui est en réserve pour le recours à l’approche 7-1-7 et vous.  </a:t>
            </a:r>
          </a:p>
          <a:p>
            <a:pPr algn="just"/>
            <a:endParaRPr lang="en-US" dirty="0">
              <a:cs typeface="Arial" panose="020B0604020202020204" pitchFamily="34" charset="0"/>
            </a:endParaRPr>
          </a:p>
          <a:p>
            <a:pPr algn="just"/>
            <a:r>
              <a:rPr lang="fr-FR" i="1">
                <a:latin typeface="Arial"/>
                <a:cs typeface="Arial"/>
              </a:rPr>
              <a:t>[Remarque pour la modération : expliquez les prochaines étapes.]</a:t>
            </a:r>
          </a:p>
        </p:txBody>
      </p:sp>
      <p:sp>
        <p:nvSpPr>
          <p:cNvPr id="4" name="Slide Number Placeholder 3">
            <a:extLst>
              <a:ext uri="{FF2B5EF4-FFF2-40B4-BE49-F238E27FC236}">
                <a16:creationId xmlns:a16="http://schemas.microsoft.com/office/drawing/2014/main" id="{B31A9168-CFEE-1A34-82A5-D0068D4B550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4252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fr-FR" b="0" i="0" u="none" strike="noStrike" dirty="0">
                <a:solidFill>
                  <a:srgbClr val="000000"/>
                </a:solidFill>
                <a:effectLst/>
                <a:latin typeface="Arial"/>
                <a:cs typeface="Arial"/>
              </a:rPr>
              <a:t>Revoyons à nouveau nos objectifs d’apprentissage de l’atelier. </a:t>
            </a:r>
            <a:r>
              <a:rPr lang="fr-FR" dirty="0">
                <a:latin typeface="Arial"/>
                <a:cs typeface="Arial"/>
              </a:rPr>
              <a:t>À la fin de la journée, vous pourrez : </a:t>
            </a:r>
          </a:p>
          <a:p>
            <a:endParaRPr lang="en-US" dirty="0">
              <a:latin typeface="Arial"/>
              <a:cs typeface="Arial"/>
            </a:endParaRPr>
          </a:p>
          <a:p>
            <a:pPr marL="342900" indent="-342900">
              <a:lnSpc>
                <a:spcPct val="113999"/>
              </a:lnSpc>
              <a:buAutoNum type="arabicPeriod"/>
            </a:pPr>
            <a:r>
              <a:rPr lang="fr-FR" sz="1200" b="0" dirty="0">
                <a:latin typeface="Arial"/>
                <a:cs typeface="Arial"/>
              </a:rPr>
              <a:t>comprendre la cible 7-1-7, l’approche d’amélioration des performances et les revues des premières actions</a:t>
            </a:r>
            <a:r>
              <a:rPr lang="fr-FR" dirty="0">
                <a:latin typeface="Arial"/>
                <a:cs typeface="Arial"/>
              </a:rPr>
              <a:t> pour la détection des épidémies, la notification et la réponse ;</a:t>
            </a:r>
            <a:r>
              <a:rPr lang="fr-FR" sz="1200" b="0" dirty="0">
                <a:latin typeface="Arial"/>
                <a:cs typeface="Arial"/>
              </a:rPr>
              <a:t>  </a:t>
            </a:r>
          </a:p>
          <a:p>
            <a:pPr marL="342900" indent="-342900">
              <a:lnSpc>
                <a:spcPct val="113999"/>
              </a:lnSpc>
              <a:buFont typeface="+mj-lt"/>
              <a:buAutoNum type="arabicPeriod"/>
            </a:pPr>
            <a:r>
              <a:rPr lang="fr-FR" sz="1100" b="0" dirty="0">
                <a:latin typeface="Arial"/>
                <a:cs typeface="Arial"/>
              </a:rPr>
              <a:t>expliquer comment l’approche 7-1-7 favorise l’amélioration des performances des systèmes de détection des épidémies ;</a:t>
            </a:r>
          </a:p>
          <a:p>
            <a:pPr marL="342900" indent="-342900">
              <a:lnSpc>
                <a:spcPct val="113999"/>
              </a:lnSpc>
              <a:buFont typeface="+mj-lt"/>
              <a:buAutoNum type="arabicPeriod"/>
            </a:pPr>
            <a:r>
              <a:rPr lang="fr-FR" sz="1100" b="0" dirty="0">
                <a:latin typeface="Arial"/>
                <a:cs typeface="Arial"/>
              </a:rPr>
              <a:t>cerner les occasions et les défis de soutenir la sensibilisation, l’adoption et l’utilisation de l’approche 7-1-7 dans votre travail ;</a:t>
            </a:r>
          </a:p>
          <a:p>
            <a:pPr marL="342900" indent="-342900">
              <a:lnSpc>
                <a:spcPct val="113999"/>
              </a:lnSpc>
              <a:buFont typeface="+mj-lt"/>
              <a:buAutoNum type="arabicPeriod"/>
            </a:pPr>
            <a:r>
              <a:rPr lang="fr-FR" sz="1200" b="0" dirty="0">
                <a:latin typeface="Arial"/>
                <a:cs typeface="Arial"/>
              </a:rPr>
              <a:t>appliquer les principales étapes et les pratiques modèles pour soutenir l’adoption et l’utilisation de l’approche 7-1-7 dans tous les programmes et contextes ;</a:t>
            </a:r>
          </a:p>
          <a:p>
            <a:pPr marL="342900" indent="-342900">
              <a:lnSpc>
                <a:spcPct val="113999"/>
              </a:lnSpc>
              <a:buFont typeface="+mj-lt"/>
              <a:buAutoNum type="arabicPeriod"/>
            </a:pPr>
            <a:r>
              <a:rPr lang="fr-FR" dirty="0">
                <a:latin typeface="Arial"/>
                <a:cs typeface="Arial"/>
              </a:rPr>
              <a:t>planifier l’adoption et l’utilisation régulière de la cible 7-1-7 dans votre pays ou administration. </a:t>
            </a:r>
          </a:p>
          <a:p>
            <a:pPr marL="342900" indent="-342900">
              <a:lnSpc>
                <a:spcPct val="113999"/>
              </a:lnSpc>
              <a:buAutoNum type="arabicPeriod"/>
            </a:pPr>
            <a:endParaRPr lang="en-US" sz="1200" b="0" i="0" dirty="0">
              <a:solidFill>
                <a:srgbClr val="000000"/>
              </a:solidFill>
              <a:effectLst/>
              <a:latin typeface="Arial"/>
              <a:cs typeface="Arial"/>
            </a:endParaRPr>
          </a:p>
          <a:p>
            <a:pPr>
              <a:lnSpc>
                <a:spcPct val="113999"/>
              </a:lnSpc>
            </a:pPr>
            <a:r>
              <a:rPr lang="fr-FR" dirty="0">
                <a:latin typeface="Arial"/>
                <a:cs typeface="Arial"/>
              </a:rPr>
              <a:t>Les deux premiers objectifs ont été abordés dans les documents d’introduction et continuent d’être renforcés pendant le reste de l’atelier, et le troisième objectif est intégré tout au long de l’atelier. Nous avons couvert le quatrième objectif au cours des deux derniers jours. Bien que nous ayons eu plusieurs discussions sur la manière de planifier l’adoption et l’utilisation de l’approche 7-1-7, nous allons aujourd’hui nous concentrer sur ce point.  </a:t>
            </a:r>
          </a:p>
          <a:p>
            <a:pPr>
              <a:lnSpc>
                <a:spcPct val="113999"/>
              </a:lnSpc>
            </a:pPr>
            <a:endParaRPr lang="en-US" b="0" i="0" dirty="0">
              <a:solidFill>
                <a:srgbClr val="444444"/>
              </a:solidFill>
              <a:effectLst/>
              <a:latin typeface="Arial"/>
              <a:ea typeface="Calibri"/>
              <a:cs typeface="Arial"/>
            </a:endParaRPr>
          </a:p>
          <a:p>
            <a:pPr>
              <a:lnSpc>
                <a:spcPct val="113999"/>
              </a:lnSpc>
            </a:pPr>
            <a:endParaRPr lang="en-US" b="0" i="0" dirty="0">
              <a:solidFill>
                <a:srgbClr val="444444"/>
              </a:solidFill>
              <a:effectLst/>
              <a:latin typeface="Arial"/>
              <a:ea typeface="Calibri"/>
              <a:cs typeface="Arial"/>
            </a:endParaRPr>
          </a:p>
          <a:p>
            <a:pPr algn="just"/>
            <a:endParaRPr lang="en-US"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A1E75C25-C22B-D14A-8C88-D3C1CFA09A77}" type="slidenum">
              <a:rPr lang="en-US" smtClean="0"/>
              <a:pPr/>
              <a:t>6</a:t>
            </a:fld>
            <a:endParaRPr lang="en-US"/>
          </a:p>
        </p:txBody>
      </p:sp>
    </p:spTree>
    <p:extLst>
      <p:ext uri="{BB962C8B-B14F-4D97-AF65-F5344CB8AC3E}">
        <p14:creationId xmlns:p14="http://schemas.microsoft.com/office/powerpoint/2010/main" val="9404136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t>[Remarque pour la modération : demandez aux orateurs de prononcer un discours de clôture de la journée et de l’atelier.]  </a:t>
            </a:r>
          </a:p>
          <a:p>
            <a:endParaRPr lang="en-US"/>
          </a:p>
        </p:txBody>
      </p:sp>
      <p:sp>
        <p:nvSpPr>
          <p:cNvPr id="4" name="Slide Number Placeholder 3"/>
          <p:cNvSpPr>
            <a:spLocks noGrp="1"/>
          </p:cNvSpPr>
          <p:nvPr>
            <p:ph type="sldNum" sz="quarter" idx="5"/>
          </p:nvPr>
        </p:nvSpPr>
        <p:spPr/>
        <p:txBody>
          <a:bodyPr/>
          <a:lstStyle/>
          <a:p>
            <a:fld id="{A1E75C25-C22B-D14A-8C88-D3C1CFA09A77}" type="slidenum">
              <a:rPr lang="en-US" smtClean="0"/>
              <a:pPr/>
              <a:t>60</a:t>
            </a:fld>
            <a:endParaRPr lang="en-US"/>
          </a:p>
        </p:txBody>
      </p:sp>
    </p:spTree>
    <p:extLst>
      <p:ext uri="{BB962C8B-B14F-4D97-AF65-F5344CB8AC3E}">
        <p14:creationId xmlns:p14="http://schemas.microsoft.com/office/powerpoint/2010/main" val="2105013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atin typeface="Arial"/>
                <a:cs typeface="Arial"/>
              </a:rPr>
              <a:t>Nous sommes très reconnaissants de votre participation à l’atelier de formation technique à l’approche 7-1-7. Merci !</a:t>
            </a:r>
          </a:p>
        </p:txBody>
      </p:sp>
      <p:sp>
        <p:nvSpPr>
          <p:cNvPr id="4" name="Slide Number Placeholder 3"/>
          <p:cNvSpPr>
            <a:spLocks noGrp="1"/>
          </p:cNvSpPr>
          <p:nvPr>
            <p:ph type="sldNum" sz="quarter" idx="5"/>
          </p:nvPr>
        </p:nvSpPr>
        <p:spPr/>
        <p:txBody>
          <a:bodyPr/>
          <a:lstStyle/>
          <a:p>
            <a:fld id="{A1E75C25-C22B-D14A-8C88-D3C1CFA09A77}" type="slidenum">
              <a:rPr lang="en-US" smtClean="0"/>
              <a:pPr/>
              <a:t>61</a:t>
            </a:fld>
            <a:endParaRPr lang="en-US"/>
          </a:p>
        </p:txBody>
      </p:sp>
    </p:spTree>
    <p:extLst>
      <p:ext uri="{BB962C8B-B14F-4D97-AF65-F5344CB8AC3E}">
        <p14:creationId xmlns:p14="http://schemas.microsoft.com/office/powerpoint/2010/main" val="2480975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Arial"/>
                <a:cs typeface="Arial"/>
              </a:rPr>
              <a:t>[Remarque pour la modération : la discussion ne doit pas dépasser 3 minutes. Encouragez </a:t>
            </a:r>
            <a:r>
              <a:rPr lang="fr-FR" sz="1200" b="0" i="1">
                <a:latin typeface="Arial"/>
                <a:cs typeface="Arial"/>
              </a:rPr>
              <a:t>et attendez les réponses. Si personne ne lève la main, citez gentiment le nom de 1 ou 2 </a:t>
            </a:r>
            <a:r>
              <a:rPr lang="fr-FR" i="1">
                <a:latin typeface="Arial"/>
                <a:cs typeface="Arial"/>
              </a:rPr>
              <a:t>participants</a:t>
            </a:r>
            <a:r>
              <a:rPr lang="fr-FR" sz="1200" b="0" i="1">
                <a:latin typeface="Arial"/>
                <a:cs typeface="Arial"/>
              </a:rPr>
              <a:t> pour lancer la discussion. Ceci est important, en particulier pour ces premières questions, pour donner le ton de l’atelier pour une participation active</a:t>
            </a:r>
            <a:r>
              <a:rPr lang="fr-FR" i="1">
                <a:latin typeface="Arial"/>
                <a:cs typeface="Arial"/>
              </a:rPr>
              <a:t>.]</a:t>
            </a:r>
          </a:p>
          <a:p>
            <a:endParaRPr lang="en-US" dirty="0"/>
          </a:p>
          <a:p>
            <a:r>
              <a:rPr lang="fr-FR">
                <a:latin typeface="Arial"/>
                <a:cs typeface="Arial"/>
              </a:rPr>
              <a:t>Maintenant, j’aimerais que vous me disiez ce que vous avez retenu comme points clés de la séance d’hier.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58909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9AD9D3-7B0C-FF21-B8CC-B20F180D83B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D9201D-32C6-22F9-B77A-54251FABA4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928AF2-23EF-7CF4-FBB3-45FF9F735E93}"/>
              </a:ext>
            </a:extLst>
          </p:cNvPr>
          <p:cNvSpPr>
            <a:spLocks noGrp="1"/>
          </p:cNvSpPr>
          <p:nvPr>
            <p:ph type="body" idx="1"/>
          </p:nvPr>
        </p:nvSpPr>
        <p:spPr/>
        <p:txBody>
          <a:bodyPr/>
          <a:lstStyle/>
          <a:p>
            <a:pPr>
              <a:defRPr/>
            </a:pPr>
            <a:r>
              <a:rPr lang="fr-FR" i="1">
                <a:latin typeface="Arial"/>
                <a:cs typeface="Arial"/>
              </a:rPr>
              <a:t>[Remarque pour la modération : la discussion ne doit pas dépasser 3 minutes. Si le public n’est pas trop nombreux, pensez à demander à tout le monde de se lever. Demandez-leur un point clé à retenir. Ils ne pourront s’asseoir seulement après avoir cité un point clé à retenir qui est unique (c’est-à-dire sans répétition). Une fois que tout le monde est assis, passez à la diapositive suivante.]</a:t>
            </a:r>
          </a:p>
          <a:p>
            <a:pPr>
              <a:defRPr/>
            </a:pPr>
            <a:r>
              <a:rPr lang="fr-FR" i="1">
                <a:latin typeface="Arial"/>
                <a:cs typeface="Arial"/>
              </a:rPr>
              <a:t> </a:t>
            </a:r>
          </a:p>
          <a:p>
            <a:r>
              <a:rPr lang="fr-FR">
                <a:latin typeface="Arial"/>
                <a:cs typeface="Arial"/>
              </a:rPr>
              <a:t>Maintenant, j’aimerais que vous me disiez ce que vous avez retenu comme points clés de tout l’atelier.  </a:t>
            </a:r>
          </a:p>
          <a:p>
            <a:endParaRPr lang="en-US" dirty="0">
              <a:latin typeface="Arial"/>
              <a:cs typeface="Arial"/>
            </a:endParaRPr>
          </a:p>
          <a:p>
            <a:endParaRPr lang="en-US" dirty="0"/>
          </a:p>
        </p:txBody>
      </p:sp>
      <p:sp>
        <p:nvSpPr>
          <p:cNvPr id="4" name="Slide Number Placeholder 3">
            <a:extLst>
              <a:ext uri="{FF2B5EF4-FFF2-40B4-BE49-F238E27FC236}">
                <a16:creationId xmlns:a16="http://schemas.microsoft.com/office/drawing/2014/main" id="{B2ADB8B7-5EDA-BF9C-EE2B-A0415F31D85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E75C25-C22B-D14A-8C88-D3C1CFA09A77}"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35304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23597-935E-8183-26C1-179E6DAC29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B85B31-58AF-E2D3-0649-AFC92BBB206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93946E-68EA-F9B9-42A1-E7E90D2B38B4}"/>
              </a:ext>
            </a:extLst>
          </p:cNvPr>
          <p:cNvSpPr>
            <a:spLocks noGrp="1"/>
          </p:cNvSpPr>
          <p:nvPr>
            <p:ph type="body" idx="1"/>
          </p:nvPr>
        </p:nvSpPr>
        <p:spPr/>
        <p:txBody>
          <a:bodyPr/>
          <a:lstStyle/>
          <a:p>
            <a:r>
              <a:rPr lang="fr-FR">
                <a:latin typeface="Arial"/>
                <a:cs typeface="Arial"/>
              </a:rPr>
              <a:t>Voici un bref rappel : nous avons conçu cette formation pour qu’elle soit hautement interactive. Nous avons donc besoin de votre participation active. </a:t>
            </a:r>
          </a:p>
          <a:p>
            <a:endParaRPr lang="en-US">
              <a:latin typeface="Arial"/>
              <a:cs typeface="Arial"/>
            </a:endParaRPr>
          </a:p>
          <a:p>
            <a:r>
              <a:rPr lang="fr-FR">
                <a:latin typeface="Arial"/>
                <a:cs typeface="Arial"/>
              </a:rPr>
              <a:t>Alors, rejoignez-nous en tant qu’apprenant et participant actif lors de nos activités pratiques, de nos discussions et de nos séances de questions-réponses.</a:t>
            </a:r>
          </a:p>
          <a:p>
            <a:pPr algn="just"/>
            <a:endParaRPr lang="en-US">
              <a:cs typeface="Arial"/>
            </a:endParaRPr>
          </a:p>
          <a:p>
            <a:endParaRPr lang="en-US">
              <a:latin typeface="Calibri"/>
              <a:ea typeface="Calibri"/>
              <a:cs typeface="Calibri"/>
            </a:endParaRPr>
          </a:p>
        </p:txBody>
      </p:sp>
      <p:sp>
        <p:nvSpPr>
          <p:cNvPr id="4" name="Slide Number Placeholder 3">
            <a:extLst>
              <a:ext uri="{FF2B5EF4-FFF2-40B4-BE49-F238E27FC236}">
                <a16:creationId xmlns:a16="http://schemas.microsoft.com/office/drawing/2014/main" id="{6427B412-72BB-EC73-7B57-018B6F5D8590}"/>
              </a:ext>
            </a:extLst>
          </p:cNvPr>
          <p:cNvSpPr>
            <a:spLocks noGrp="1"/>
          </p:cNvSpPr>
          <p:nvPr>
            <p:ph type="sldNum" sz="quarter" idx="5"/>
          </p:nvPr>
        </p:nvSpPr>
        <p:spPr/>
        <p:txBody>
          <a:bodyPr/>
          <a:lstStyle/>
          <a:p>
            <a:fld id="{A1E75C25-C22B-D14A-8C88-D3C1CFA09A77}" type="slidenum">
              <a:rPr lang="en-US" smtClean="0"/>
              <a:pPr/>
              <a:t>9</a:t>
            </a:fld>
            <a:endParaRPr lang="en-US"/>
          </a:p>
        </p:txBody>
      </p:sp>
    </p:spTree>
    <p:extLst>
      <p:ext uri="{BB962C8B-B14F-4D97-AF65-F5344CB8AC3E}">
        <p14:creationId xmlns:p14="http://schemas.microsoft.com/office/powerpoint/2010/main" val="35538249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B992F8-DD08-3F62-30B9-304F033F4E7F}"/>
              </a:ext>
            </a:extLst>
          </p:cNvPr>
          <p:cNvSpPr/>
          <p:nvPr/>
        </p:nvSpPr>
        <p:spPr>
          <a:xfrm>
            <a:off x="0" y="162"/>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5" name="Round Same Side Corner Rectangle 24">
            <a:extLst>
              <a:ext uri="{FF2B5EF4-FFF2-40B4-BE49-F238E27FC236}">
                <a16:creationId xmlns:a16="http://schemas.microsoft.com/office/drawing/2014/main" id="{CA6E71AB-ED8E-FEED-B76B-4B73FCEB3D67}"/>
              </a:ext>
            </a:extLst>
          </p:cNvPr>
          <p:cNvSpPr/>
          <p:nvPr/>
        </p:nvSpPr>
        <p:spPr>
          <a:xfrm>
            <a:off x="603315" y="1859615"/>
            <a:ext cx="10011266" cy="4689878"/>
          </a:xfrm>
          <a:prstGeom prst="round2SameRect">
            <a:avLst>
              <a:gd name="adj1" fmla="val 8748"/>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14" name="Picture 13">
            <a:extLst>
              <a:ext uri="{FF2B5EF4-FFF2-40B4-BE49-F238E27FC236}">
                <a16:creationId xmlns:a16="http://schemas.microsoft.com/office/drawing/2014/main" id="{58A48999-82A6-0C7C-CDE3-E001425BCD2E}"/>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5" name="Picture 14">
            <a:extLst>
              <a:ext uri="{FF2B5EF4-FFF2-40B4-BE49-F238E27FC236}">
                <a16:creationId xmlns:a16="http://schemas.microsoft.com/office/drawing/2014/main" id="{7B2DF065-D7CF-BB28-A658-9C8048F37FF2}"/>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3" name="Rectangle 12">
            <a:extLst>
              <a:ext uri="{FF2B5EF4-FFF2-40B4-BE49-F238E27FC236}">
                <a16:creationId xmlns:a16="http://schemas.microsoft.com/office/drawing/2014/main" id="{54520192-0E11-C838-559E-D7DC2BC63318}"/>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descr="A black and green text&#10;&#10;Description automatically generated">
            <a:extLst>
              <a:ext uri="{FF2B5EF4-FFF2-40B4-BE49-F238E27FC236}">
                <a16:creationId xmlns:a16="http://schemas.microsoft.com/office/drawing/2014/main" id="{32A75A90-AC3E-D04E-5F5B-FEB89F11DE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6472" y="662182"/>
            <a:ext cx="3314463" cy="535413"/>
          </a:xfrm>
          <a:prstGeom prst="rect">
            <a:avLst/>
          </a:prstGeom>
        </p:spPr>
      </p:pic>
      <p:pic>
        <p:nvPicPr>
          <p:cNvPr id="6" name="Picture 5">
            <a:extLst>
              <a:ext uri="{FF2B5EF4-FFF2-40B4-BE49-F238E27FC236}">
                <a16:creationId xmlns:a16="http://schemas.microsoft.com/office/drawing/2014/main" id="{F45F9369-0525-BCEC-4E46-62216FA7FAF1}"/>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9" name="Picture 8">
            <a:extLst>
              <a:ext uri="{FF2B5EF4-FFF2-40B4-BE49-F238E27FC236}">
                <a16:creationId xmlns:a16="http://schemas.microsoft.com/office/drawing/2014/main" id="{4C97901D-F583-2E85-AEF9-E22F606FF53A}"/>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10" name="Rectangle 9">
            <a:extLst>
              <a:ext uri="{FF2B5EF4-FFF2-40B4-BE49-F238E27FC236}">
                <a16:creationId xmlns:a16="http://schemas.microsoft.com/office/drawing/2014/main" id="{E7F1B2FE-1C28-B573-A7AE-59F6B88179E2}"/>
              </a:ext>
            </a:extLst>
          </p:cNvPr>
          <p:cNvSpPr/>
          <p:nvPr/>
        </p:nvSpPr>
        <p:spPr>
          <a:xfrm>
            <a:off x="0" y="6549655"/>
            <a:ext cx="12192000" cy="308345"/>
          </a:xfrm>
          <a:prstGeom prst="rect">
            <a:avLst/>
          </a:prstGeom>
          <a:solidFill>
            <a:srgbClr val="3BB0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0" name="Text Placeholder 19">
            <a:extLst>
              <a:ext uri="{FF2B5EF4-FFF2-40B4-BE49-F238E27FC236}">
                <a16:creationId xmlns:a16="http://schemas.microsoft.com/office/drawing/2014/main" id="{419176F9-4656-945C-FEB1-7BAA0ABC3AF8}"/>
              </a:ext>
            </a:extLst>
          </p:cNvPr>
          <p:cNvSpPr>
            <a:spLocks noGrp="1"/>
          </p:cNvSpPr>
          <p:nvPr>
            <p:ph type="body" sz="quarter" idx="13" hasCustomPrompt="1"/>
          </p:nvPr>
        </p:nvSpPr>
        <p:spPr>
          <a:xfrm>
            <a:off x="952500" y="2271322"/>
            <a:ext cx="9166225" cy="1887026"/>
          </a:xfrm>
        </p:spPr>
        <p:txBody>
          <a:bodyPr>
            <a:normAutofit/>
          </a:bodyPr>
          <a:lstStyle>
            <a:lvl1pPr marL="0" indent="0">
              <a:buNone/>
              <a:defRPr sz="4800" b="1">
                <a:solidFill>
                  <a:srgbClr val="3BB042"/>
                </a:solidFill>
              </a:defRPr>
            </a:lvl1pPr>
          </a:lstStyle>
          <a:p>
            <a:pPr lvl="0"/>
            <a:r>
              <a:rPr lang="en-US"/>
              <a:t>Presentation Title Goes In This Placeholder Text Box</a:t>
            </a:r>
          </a:p>
        </p:txBody>
      </p:sp>
      <p:sp>
        <p:nvSpPr>
          <p:cNvPr id="22" name="Text Placeholder 21">
            <a:extLst>
              <a:ext uri="{FF2B5EF4-FFF2-40B4-BE49-F238E27FC236}">
                <a16:creationId xmlns:a16="http://schemas.microsoft.com/office/drawing/2014/main" id="{9DFBD846-F2CA-CF19-69D2-19CC8B917A25}"/>
              </a:ext>
            </a:extLst>
          </p:cNvPr>
          <p:cNvSpPr>
            <a:spLocks noGrp="1"/>
          </p:cNvSpPr>
          <p:nvPr>
            <p:ph type="body" sz="quarter" idx="14" hasCustomPrompt="1"/>
          </p:nvPr>
        </p:nvSpPr>
        <p:spPr>
          <a:xfrm>
            <a:off x="974725" y="4522788"/>
            <a:ext cx="9144000" cy="539750"/>
          </a:xfrm>
        </p:spPr>
        <p:txBody>
          <a:bodyPr anchor="b">
            <a:normAutofit/>
          </a:bodyPr>
          <a:lstStyle>
            <a:lvl1pPr marL="0" indent="0">
              <a:buNone/>
              <a:defRPr sz="2400" b="1">
                <a:solidFill>
                  <a:srgbClr val="628393"/>
                </a:solidFill>
              </a:defRPr>
            </a:lvl1pPr>
            <a:lvl2pPr marL="457200" indent="0">
              <a:buNone/>
              <a:defRPr b="1">
                <a:solidFill>
                  <a:srgbClr val="628393"/>
                </a:solidFill>
              </a:defRPr>
            </a:lvl2pPr>
            <a:lvl3pPr marL="914400" indent="0">
              <a:buNone/>
              <a:defRPr b="1">
                <a:solidFill>
                  <a:srgbClr val="628393"/>
                </a:solidFill>
              </a:defRPr>
            </a:lvl3pPr>
            <a:lvl4pPr marL="1371600" indent="0">
              <a:buNone/>
              <a:defRPr b="1">
                <a:solidFill>
                  <a:srgbClr val="628393"/>
                </a:solidFill>
              </a:defRPr>
            </a:lvl4pPr>
            <a:lvl5pPr marL="1828800" indent="0">
              <a:buNone/>
              <a:defRPr b="1">
                <a:solidFill>
                  <a:srgbClr val="628393"/>
                </a:solidFill>
              </a:defRPr>
            </a:lvl5pPr>
          </a:lstStyle>
          <a:p>
            <a:pPr lvl="0"/>
            <a:r>
              <a:rPr lang="en-US"/>
              <a:t>Presentation Subtitle Goes Here</a:t>
            </a:r>
          </a:p>
        </p:txBody>
      </p:sp>
      <p:sp>
        <p:nvSpPr>
          <p:cNvPr id="24" name="Text Placeholder 23">
            <a:extLst>
              <a:ext uri="{FF2B5EF4-FFF2-40B4-BE49-F238E27FC236}">
                <a16:creationId xmlns:a16="http://schemas.microsoft.com/office/drawing/2014/main" id="{2323E057-B213-6F1C-E3DA-70973D2EA5F0}"/>
              </a:ext>
            </a:extLst>
          </p:cNvPr>
          <p:cNvSpPr>
            <a:spLocks noGrp="1"/>
          </p:cNvSpPr>
          <p:nvPr>
            <p:ph type="body" sz="quarter" idx="15" hasCustomPrompt="1"/>
          </p:nvPr>
        </p:nvSpPr>
        <p:spPr>
          <a:xfrm>
            <a:off x="974724" y="5062538"/>
            <a:ext cx="9144000" cy="561975"/>
          </a:xfrm>
        </p:spPr>
        <p:txBody>
          <a:bodyPr>
            <a:normAutofit/>
          </a:bodyPr>
          <a:lstStyle>
            <a:lvl1pPr marL="0" indent="0">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Month XX, 2023</a:t>
            </a:r>
          </a:p>
        </p:txBody>
      </p:sp>
    </p:spTree>
    <p:extLst>
      <p:ext uri="{BB962C8B-B14F-4D97-AF65-F5344CB8AC3E}">
        <p14:creationId xmlns:p14="http://schemas.microsoft.com/office/powerpoint/2010/main" val="2079394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150717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5067300"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608938"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p:nvPr/>
        </p:nvCxnSpPr>
        <p:spPr>
          <a:xfrm>
            <a:off x="2535870" y="2921860"/>
            <a:ext cx="7111014"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1664749"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953910"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5231950"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5500171"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8775763"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9046432"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756701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73417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1</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730767"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2</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6727362"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3</a:t>
            </a:r>
          </a:p>
        </p:txBody>
      </p:sp>
      <p:cxnSp>
        <p:nvCxnSpPr>
          <p:cNvPr id="12" name="Straight Connector 11">
            <a:extLst>
              <a:ext uri="{FF2B5EF4-FFF2-40B4-BE49-F238E27FC236}">
                <a16:creationId xmlns:a16="http://schemas.microsoft.com/office/drawing/2014/main" id="{FCA3534B-E3A8-4D4A-ADE5-6E5F25C89F0B}"/>
              </a:ext>
            </a:extLst>
          </p:cNvPr>
          <p:cNvCxnSpPr>
            <a:cxnSpLocks/>
          </p:cNvCxnSpPr>
          <p:nvPr/>
        </p:nvCxnSpPr>
        <p:spPr>
          <a:xfrm>
            <a:off x="1762872" y="2921860"/>
            <a:ext cx="9312497" cy="0"/>
          </a:xfrm>
          <a:prstGeom prst="line">
            <a:avLst/>
          </a:prstGeom>
          <a:ln w="76200">
            <a:solidFill>
              <a:srgbClr val="628393"/>
            </a:solidFill>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36937E6E-929B-A8EE-42C2-748709CF492D}"/>
              </a:ext>
            </a:extLst>
          </p:cNvPr>
          <p:cNvSpPr/>
          <p:nvPr/>
        </p:nvSpPr>
        <p:spPr>
          <a:xfrm>
            <a:off x="891751" y="2050739"/>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4" name="Picture Placeholder 3">
            <a:extLst>
              <a:ext uri="{FF2B5EF4-FFF2-40B4-BE49-F238E27FC236}">
                <a16:creationId xmlns:a16="http://schemas.microsoft.com/office/drawing/2014/main" id="{A7A5DD1D-E03B-19E8-AF93-F817A60E4E51}"/>
              </a:ext>
            </a:extLst>
          </p:cNvPr>
          <p:cNvSpPr>
            <a:spLocks noGrp="1"/>
          </p:cNvSpPr>
          <p:nvPr>
            <p:ph type="pic" sz="quarter" idx="21"/>
          </p:nvPr>
        </p:nvSpPr>
        <p:spPr>
          <a:xfrm>
            <a:off x="1180912" y="2337468"/>
            <a:ext cx="1182412" cy="1222625"/>
          </a:xfrm>
        </p:spPr>
        <p:txBody>
          <a:bodyPr/>
          <a:lstStyle>
            <a:lvl1pPr>
              <a:buNone/>
              <a:defRPr>
                <a:solidFill>
                  <a:schemeClr val="bg1">
                    <a:lumMod val="85000"/>
                  </a:schemeClr>
                </a:solidFill>
              </a:defRPr>
            </a:lvl1pPr>
          </a:lstStyle>
          <a:p>
            <a:r>
              <a:rPr lang="en-US"/>
              <a:t>Click icon to add picture</a:t>
            </a:r>
          </a:p>
        </p:txBody>
      </p:sp>
      <p:sp>
        <p:nvSpPr>
          <p:cNvPr id="15" name="Oval 14">
            <a:extLst>
              <a:ext uri="{FF2B5EF4-FFF2-40B4-BE49-F238E27FC236}">
                <a16:creationId xmlns:a16="http://schemas.microsoft.com/office/drawing/2014/main" id="{C7F2B017-E499-C4E7-6F92-371410E44AFE}"/>
              </a:ext>
            </a:extLst>
          </p:cNvPr>
          <p:cNvSpPr/>
          <p:nvPr/>
        </p:nvSpPr>
        <p:spPr>
          <a:xfrm>
            <a:off x="389541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6" name="Picture Placeholder 3">
            <a:extLst>
              <a:ext uri="{FF2B5EF4-FFF2-40B4-BE49-F238E27FC236}">
                <a16:creationId xmlns:a16="http://schemas.microsoft.com/office/drawing/2014/main" id="{6839C920-3711-499D-0A0B-B448BAE2447D}"/>
              </a:ext>
            </a:extLst>
          </p:cNvPr>
          <p:cNvSpPr>
            <a:spLocks noGrp="1"/>
          </p:cNvSpPr>
          <p:nvPr>
            <p:ph type="pic" sz="quarter" idx="22"/>
          </p:nvPr>
        </p:nvSpPr>
        <p:spPr>
          <a:xfrm>
            <a:off x="4163638" y="2310547"/>
            <a:ext cx="1182412" cy="1222625"/>
          </a:xfrm>
        </p:spPr>
        <p:txBody>
          <a:bodyPr/>
          <a:lstStyle>
            <a:lvl1pPr>
              <a:buNone/>
              <a:defRPr>
                <a:solidFill>
                  <a:schemeClr val="bg1">
                    <a:lumMod val="85000"/>
                  </a:schemeClr>
                </a:solidFill>
              </a:defRPr>
            </a:lvl1pPr>
          </a:lstStyle>
          <a:p>
            <a:r>
              <a:rPr lang="en-US"/>
              <a:t>Click icon to add picture</a:t>
            </a:r>
          </a:p>
        </p:txBody>
      </p:sp>
      <p:sp>
        <p:nvSpPr>
          <p:cNvPr id="17" name="Oval 16">
            <a:extLst>
              <a:ext uri="{FF2B5EF4-FFF2-40B4-BE49-F238E27FC236}">
                <a16:creationId xmlns:a16="http://schemas.microsoft.com/office/drawing/2014/main" id="{2EEEF7DA-3198-7FF2-16D4-3A21DEA08F6D}"/>
              </a:ext>
            </a:extLst>
          </p:cNvPr>
          <p:cNvSpPr/>
          <p:nvPr/>
        </p:nvSpPr>
        <p:spPr>
          <a:xfrm>
            <a:off x="6894187"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18" name="Picture Placeholder 3">
            <a:extLst>
              <a:ext uri="{FF2B5EF4-FFF2-40B4-BE49-F238E27FC236}">
                <a16:creationId xmlns:a16="http://schemas.microsoft.com/office/drawing/2014/main" id="{65936B8C-E619-E63B-4703-FF6B8D5436EF}"/>
              </a:ext>
            </a:extLst>
          </p:cNvPr>
          <p:cNvSpPr>
            <a:spLocks noGrp="1"/>
          </p:cNvSpPr>
          <p:nvPr>
            <p:ph type="pic" sz="quarter" idx="23"/>
          </p:nvPr>
        </p:nvSpPr>
        <p:spPr>
          <a:xfrm>
            <a:off x="7164856" y="2299135"/>
            <a:ext cx="1182412" cy="1222625"/>
          </a:xfrm>
        </p:spPr>
        <p:txBody>
          <a:bodyPr/>
          <a:lstStyle>
            <a:lvl1pPr>
              <a:buNone/>
              <a:defRPr>
                <a:solidFill>
                  <a:schemeClr val="bg1">
                    <a:lumMod val="85000"/>
                  </a:schemeClr>
                </a:solidFill>
              </a:defRPr>
            </a:lvl1pPr>
          </a:lstStyle>
          <a:p>
            <a:r>
              <a:rPr lang="en-US"/>
              <a:t>Click icon to add picture</a:t>
            </a:r>
          </a:p>
        </p:txBody>
      </p:sp>
      <p:sp>
        <p:nvSpPr>
          <p:cNvPr id="4" name="Text Placeholder 4">
            <a:extLst>
              <a:ext uri="{FF2B5EF4-FFF2-40B4-BE49-F238E27FC236}">
                <a16:creationId xmlns:a16="http://schemas.microsoft.com/office/drawing/2014/main" id="{3AE29F85-BD43-5F8A-F958-52754E2C59FB}"/>
              </a:ext>
            </a:extLst>
          </p:cNvPr>
          <p:cNvSpPr>
            <a:spLocks noGrp="1"/>
          </p:cNvSpPr>
          <p:nvPr>
            <p:ph type="body" sz="quarter" idx="24" hasCustomPrompt="1"/>
          </p:nvPr>
        </p:nvSpPr>
        <p:spPr>
          <a:xfrm>
            <a:off x="9455463" y="4022559"/>
            <a:ext cx="2057400" cy="725846"/>
          </a:xfrm>
        </p:spPr>
        <p:txBody>
          <a:bodyPr anchor="t"/>
          <a:lstStyle>
            <a:lvl1pPr marL="0" indent="0" algn="ctr">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item 4</a:t>
            </a:r>
          </a:p>
        </p:txBody>
      </p:sp>
      <p:sp>
        <p:nvSpPr>
          <p:cNvPr id="6" name="Oval 5">
            <a:extLst>
              <a:ext uri="{FF2B5EF4-FFF2-40B4-BE49-F238E27FC236}">
                <a16:creationId xmlns:a16="http://schemas.microsoft.com/office/drawing/2014/main" id="{2563E505-AA18-5B1F-CA0F-DFAB5C9881F2}"/>
              </a:ext>
            </a:extLst>
          </p:cNvPr>
          <p:cNvSpPr/>
          <p:nvPr/>
        </p:nvSpPr>
        <p:spPr>
          <a:xfrm>
            <a:off x="9622288" y="2050741"/>
            <a:ext cx="1742242" cy="1742242"/>
          </a:xfrm>
          <a:prstGeom prst="ellipse">
            <a:avLst/>
          </a:prstGeom>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8" name="Picture Placeholder 3">
            <a:extLst>
              <a:ext uri="{FF2B5EF4-FFF2-40B4-BE49-F238E27FC236}">
                <a16:creationId xmlns:a16="http://schemas.microsoft.com/office/drawing/2014/main" id="{2C799570-1A2E-71ED-2848-A76B986C183D}"/>
              </a:ext>
            </a:extLst>
          </p:cNvPr>
          <p:cNvSpPr>
            <a:spLocks noGrp="1"/>
          </p:cNvSpPr>
          <p:nvPr>
            <p:ph type="pic" sz="quarter" idx="25"/>
          </p:nvPr>
        </p:nvSpPr>
        <p:spPr>
          <a:xfrm>
            <a:off x="9892957" y="2299135"/>
            <a:ext cx="1182412" cy="1222625"/>
          </a:xfrm>
        </p:spPr>
        <p:txBody>
          <a:bodyPr/>
          <a:lstStyle>
            <a:lvl1pPr>
              <a:buNone/>
              <a:defRPr>
                <a:solidFill>
                  <a:schemeClr val="bg1">
                    <a:lumMod val="85000"/>
                  </a:schemeClr>
                </a:solidFill>
              </a:defRPr>
            </a:lvl1pPr>
          </a:lstStyle>
          <a:p>
            <a:r>
              <a:rPr lang="en-US"/>
              <a:t>Click icon to add picture</a:t>
            </a:r>
          </a:p>
        </p:txBody>
      </p:sp>
    </p:spTree>
    <p:extLst>
      <p:ext uri="{BB962C8B-B14F-4D97-AF65-F5344CB8AC3E}">
        <p14:creationId xmlns:p14="http://schemas.microsoft.com/office/powerpoint/2010/main" val="1905982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2"/>
            <a:ext cx="5157787" cy="1649683"/>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4007582"/>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2" name="Text Placeholder 2">
            <a:extLst>
              <a:ext uri="{FF2B5EF4-FFF2-40B4-BE49-F238E27FC236}">
                <a16:creationId xmlns:a16="http://schemas.microsoft.com/office/drawing/2014/main" id="{ADBB36AB-E026-1510-6E46-298EE2C04E43}"/>
              </a:ext>
            </a:extLst>
          </p:cNvPr>
          <p:cNvSpPr>
            <a:spLocks noGrp="1"/>
          </p:cNvSpPr>
          <p:nvPr>
            <p:ph type="body" idx="10" hasCustomPrompt="1"/>
          </p:nvPr>
        </p:nvSpPr>
        <p:spPr>
          <a:xfrm>
            <a:off x="839788"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3" name="Content Placeholder 3">
            <a:extLst>
              <a:ext uri="{FF2B5EF4-FFF2-40B4-BE49-F238E27FC236}">
                <a16:creationId xmlns:a16="http://schemas.microsoft.com/office/drawing/2014/main" id="{6DA6F56D-C80F-DF01-BA95-70AE7BBE71A6}"/>
              </a:ext>
            </a:extLst>
          </p:cNvPr>
          <p:cNvSpPr>
            <a:spLocks noGrp="1"/>
          </p:cNvSpPr>
          <p:nvPr>
            <p:ph sz="half" idx="11" hasCustomPrompt="1"/>
          </p:nvPr>
        </p:nvSpPr>
        <p:spPr>
          <a:xfrm>
            <a:off x="839788" y="4732255"/>
            <a:ext cx="5157787" cy="1649683"/>
          </a:xfrm>
        </p:spPr>
        <p:txBody>
          <a:bodyPr/>
          <a:lstStyle/>
          <a:p>
            <a:pPr lvl="0"/>
            <a:r>
              <a:rPr lang="en-US"/>
              <a:t>Click to column text</a:t>
            </a:r>
          </a:p>
        </p:txBody>
      </p: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2"/>
            <a:ext cx="5157787" cy="1649683"/>
          </a:xfrm>
        </p:spPr>
        <p:txBody>
          <a:bodyPr/>
          <a:lstStyle/>
          <a:p>
            <a:pPr lvl="0"/>
            <a:r>
              <a:rPr lang="en-US"/>
              <a:t>Click to column text</a:t>
            </a:r>
          </a:p>
        </p:txBody>
      </p:sp>
      <p:sp>
        <p:nvSpPr>
          <p:cNvPr id="16" name="Text Placeholder 2">
            <a:extLst>
              <a:ext uri="{FF2B5EF4-FFF2-40B4-BE49-F238E27FC236}">
                <a16:creationId xmlns:a16="http://schemas.microsoft.com/office/drawing/2014/main" id="{D690C8D7-AFA9-8F5A-A38E-20BBDB614866}"/>
              </a:ext>
            </a:extLst>
          </p:cNvPr>
          <p:cNvSpPr>
            <a:spLocks noGrp="1"/>
          </p:cNvSpPr>
          <p:nvPr>
            <p:ph type="body" idx="14" hasCustomPrompt="1"/>
          </p:nvPr>
        </p:nvSpPr>
        <p:spPr>
          <a:xfrm>
            <a:off x="6203640" y="420754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F48E6950-0B6E-59EB-5413-7D03033B50BE}"/>
              </a:ext>
            </a:extLst>
          </p:cNvPr>
          <p:cNvSpPr>
            <a:spLocks noGrp="1"/>
          </p:cNvSpPr>
          <p:nvPr>
            <p:ph sz="half" idx="15" hasCustomPrompt="1"/>
          </p:nvPr>
        </p:nvSpPr>
        <p:spPr>
          <a:xfrm>
            <a:off x="6203640" y="4732255"/>
            <a:ext cx="5157787" cy="1649683"/>
          </a:xfrm>
        </p:spPr>
        <p:txBody>
          <a:bodyPr/>
          <a:lstStyle/>
          <a:p>
            <a:pPr lvl="0"/>
            <a:r>
              <a:rPr lang="en-US"/>
              <a:t>Click to column text</a:t>
            </a:r>
          </a:p>
        </p:txBody>
      </p:sp>
    </p:spTree>
    <p:extLst>
      <p:ext uri="{BB962C8B-B14F-4D97-AF65-F5344CB8AC3E}">
        <p14:creationId xmlns:p14="http://schemas.microsoft.com/office/powerpoint/2010/main" val="42370459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6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205873"/>
            <a:ext cx="5157787" cy="763570"/>
          </a:xfrm>
        </p:spPr>
        <p:txBody>
          <a:bodyPr/>
          <a:lstStyle/>
          <a:p>
            <a:pPr lvl="0"/>
            <a:r>
              <a:rPr lang="en-US"/>
              <a:t>Click to column text</a:t>
            </a:r>
          </a:p>
        </p:txBody>
      </p:sp>
      <p:cxnSp>
        <p:nvCxnSpPr>
          <p:cNvPr id="7" name="Straight Connector 6">
            <a:extLst>
              <a:ext uri="{FF2B5EF4-FFF2-40B4-BE49-F238E27FC236}">
                <a16:creationId xmlns:a16="http://schemas.microsoft.com/office/drawing/2014/main" id="{102A4481-CB14-AA4E-ED99-4C2EBE1AFF3F}"/>
              </a:ext>
            </a:extLst>
          </p:cNvPr>
          <p:cNvCxnSpPr>
            <a:cxnSpLocks/>
          </p:cNvCxnSpPr>
          <p:nvPr/>
        </p:nvCxnSpPr>
        <p:spPr>
          <a:xfrm>
            <a:off x="839788" y="3168597"/>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F848FCA-A3F5-D6C8-7865-97A03840426B}"/>
              </a:ext>
            </a:extLst>
          </p:cNvPr>
          <p:cNvCxnSpPr>
            <a:cxnSpLocks/>
          </p:cNvCxnSpPr>
          <p:nvPr/>
        </p:nvCxnSpPr>
        <p:spPr>
          <a:xfrm>
            <a:off x="6096000" y="1679384"/>
            <a:ext cx="0" cy="4702562"/>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9A528C03-BBE2-CDFF-6E3B-693CB9729A77}"/>
              </a:ext>
            </a:extLst>
          </p:cNvPr>
          <p:cNvSpPr>
            <a:spLocks noGrp="1"/>
          </p:cNvSpPr>
          <p:nvPr>
            <p:ph type="body" idx="12" hasCustomPrompt="1"/>
          </p:nvPr>
        </p:nvSpPr>
        <p:spPr>
          <a:xfrm>
            <a:off x="6203640" y="168116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5" name="Content Placeholder 3">
            <a:extLst>
              <a:ext uri="{FF2B5EF4-FFF2-40B4-BE49-F238E27FC236}">
                <a16:creationId xmlns:a16="http://schemas.microsoft.com/office/drawing/2014/main" id="{E863AF9B-CD48-278A-B438-6E521E3BDA16}"/>
              </a:ext>
            </a:extLst>
          </p:cNvPr>
          <p:cNvSpPr>
            <a:spLocks noGrp="1"/>
          </p:cNvSpPr>
          <p:nvPr>
            <p:ph sz="half" idx="13" hasCustomPrompt="1"/>
          </p:nvPr>
        </p:nvSpPr>
        <p:spPr>
          <a:xfrm>
            <a:off x="6203640" y="2205873"/>
            <a:ext cx="5157787" cy="763570"/>
          </a:xfrm>
        </p:spPr>
        <p:txBody>
          <a:bodyPr/>
          <a:lstStyle/>
          <a:p>
            <a:pPr lvl="0"/>
            <a:r>
              <a:rPr lang="en-US"/>
              <a:t>Click to column text</a:t>
            </a:r>
          </a:p>
        </p:txBody>
      </p:sp>
      <p:sp>
        <p:nvSpPr>
          <p:cNvPr id="5" name="Text Placeholder 2">
            <a:extLst>
              <a:ext uri="{FF2B5EF4-FFF2-40B4-BE49-F238E27FC236}">
                <a16:creationId xmlns:a16="http://schemas.microsoft.com/office/drawing/2014/main" id="{504B90D1-2D1F-EFD9-53D5-B7754EEA1914}"/>
              </a:ext>
            </a:extLst>
          </p:cNvPr>
          <p:cNvSpPr>
            <a:spLocks noGrp="1"/>
          </p:cNvSpPr>
          <p:nvPr>
            <p:ph type="body" idx="14" hasCustomPrompt="1"/>
          </p:nvPr>
        </p:nvSpPr>
        <p:spPr>
          <a:xfrm>
            <a:off x="839788"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3">
            <a:extLst>
              <a:ext uri="{FF2B5EF4-FFF2-40B4-BE49-F238E27FC236}">
                <a16:creationId xmlns:a16="http://schemas.microsoft.com/office/drawing/2014/main" id="{0915278E-33A7-A4F7-643B-000187FBA542}"/>
              </a:ext>
            </a:extLst>
          </p:cNvPr>
          <p:cNvSpPr>
            <a:spLocks noGrp="1"/>
          </p:cNvSpPr>
          <p:nvPr>
            <p:ph sz="half" idx="15" hasCustomPrompt="1"/>
          </p:nvPr>
        </p:nvSpPr>
        <p:spPr>
          <a:xfrm>
            <a:off x="839788" y="3921553"/>
            <a:ext cx="5157787" cy="763570"/>
          </a:xfrm>
        </p:spPr>
        <p:txBody>
          <a:bodyPr/>
          <a:lstStyle/>
          <a:p>
            <a:pPr lvl="0"/>
            <a:r>
              <a:rPr lang="en-US"/>
              <a:t>Click to column text</a:t>
            </a:r>
          </a:p>
        </p:txBody>
      </p:sp>
      <p:sp>
        <p:nvSpPr>
          <p:cNvPr id="9" name="Text Placeholder 2">
            <a:extLst>
              <a:ext uri="{FF2B5EF4-FFF2-40B4-BE49-F238E27FC236}">
                <a16:creationId xmlns:a16="http://schemas.microsoft.com/office/drawing/2014/main" id="{990EF022-5BFD-9C2B-04CC-E55C5CE9CF99}"/>
              </a:ext>
            </a:extLst>
          </p:cNvPr>
          <p:cNvSpPr>
            <a:spLocks noGrp="1"/>
          </p:cNvSpPr>
          <p:nvPr>
            <p:ph type="body" idx="16" hasCustomPrompt="1"/>
          </p:nvPr>
        </p:nvSpPr>
        <p:spPr>
          <a:xfrm>
            <a:off x="6203640" y="3396843"/>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0" name="Content Placeholder 3">
            <a:extLst>
              <a:ext uri="{FF2B5EF4-FFF2-40B4-BE49-F238E27FC236}">
                <a16:creationId xmlns:a16="http://schemas.microsoft.com/office/drawing/2014/main" id="{E7C2ED77-A9A3-3F45-BFC0-FF4B344BABDE}"/>
              </a:ext>
            </a:extLst>
          </p:cNvPr>
          <p:cNvSpPr>
            <a:spLocks noGrp="1"/>
          </p:cNvSpPr>
          <p:nvPr>
            <p:ph sz="half" idx="17" hasCustomPrompt="1"/>
          </p:nvPr>
        </p:nvSpPr>
        <p:spPr>
          <a:xfrm>
            <a:off x="6203640" y="3921553"/>
            <a:ext cx="5157787" cy="763570"/>
          </a:xfrm>
        </p:spPr>
        <p:txBody>
          <a:bodyPr/>
          <a:lstStyle/>
          <a:p>
            <a:pPr lvl="0"/>
            <a:r>
              <a:rPr lang="en-US"/>
              <a:t>Click to column text</a:t>
            </a:r>
          </a:p>
        </p:txBody>
      </p:sp>
      <p:sp>
        <p:nvSpPr>
          <p:cNvPr id="11" name="Text Placeholder 2">
            <a:extLst>
              <a:ext uri="{FF2B5EF4-FFF2-40B4-BE49-F238E27FC236}">
                <a16:creationId xmlns:a16="http://schemas.microsoft.com/office/drawing/2014/main" id="{36F84552-1D75-912E-12AC-BE7B5364AF00}"/>
              </a:ext>
            </a:extLst>
          </p:cNvPr>
          <p:cNvSpPr>
            <a:spLocks noGrp="1"/>
          </p:cNvSpPr>
          <p:nvPr>
            <p:ph type="body" idx="18" hasCustomPrompt="1"/>
          </p:nvPr>
        </p:nvSpPr>
        <p:spPr>
          <a:xfrm>
            <a:off x="839788"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8" name="Content Placeholder 3">
            <a:extLst>
              <a:ext uri="{FF2B5EF4-FFF2-40B4-BE49-F238E27FC236}">
                <a16:creationId xmlns:a16="http://schemas.microsoft.com/office/drawing/2014/main" id="{12514547-3E78-E132-959A-5394095067CA}"/>
              </a:ext>
            </a:extLst>
          </p:cNvPr>
          <p:cNvSpPr>
            <a:spLocks noGrp="1"/>
          </p:cNvSpPr>
          <p:nvPr>
            <p:ph sz="half" idx="19" hasCustomPrompt="1"/>
          </p:nvPr>
        </p:nvSpPr>
        <p:spPr>
          <a:xfrm>
            <a:off x="839788" y="5618376"/>
            <a:ext cx="5157787" cy="763570"/>
          </a:xfrm>
        </p:spPr>
        <p:txBody>
          <a:bodyPr/>
          <a:lstStyle/>
          <a:p>
            <a:pPr lvl="0"/>
            <a:r>
              <a:rPr lang="en-US"/>
              <a:t>Click to column text</a:t>
            </a:r>
          </a:p>
        </p:txBody>
      </p:sp>
      <p:sp>
        <p:nvSpPr>
          <p:cNvPr id="19" name="Text Placeholder 2">
            <a:extLst>
              <a:ext uri="{FF2B5EF4-FFF2-40B4-BE49-F238E27FC236}">
                <a16:creationId xmlns:a16="http://schemas.microsoft.com/office/drawing/2014/main" id="{2514D274-751F-78E2-B16D-3A05CF8838A2}"/>
              </a:ext>
            </a:extLst>
          </p:cNvPr>
          <p:cNvSpPr>
            <a:spLocks noGrp="1"/>
          </p:cNvSpPr>
          <p:nvPr>
            <p:ph type="body" idx="20" hasCustomPrompt="1"/>
          </p:nvPr>
        </p:nvSpPr>
        <p:spPr>
          <a:xfrm>
            <a:off x="6203640" y="5093666"/>
            <a:ext cx="5157787" cy="496429"/>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20" name="Content Placeholder 3">
            <a:extLst>
              <a:ext uri="{FF2B5EF4-FFF2-40B4-BE49-F238E27FC236}">
                <a16:creationId xmlns:a16="http://schemas.microsoft.com/office/drawing/2014/main" id="{DE254144-EE9E-2B30-2F5B-39291D234007}"/>
              </a:ext>
            </a:extLst>
          </p:cNvPr>
          <p:cNvSpPr>
            <a:spLocks noGrp="1"/>
          </p:cNvSpPr>
          <p:nvPr>
            <p:ph sz="half" idx="21" hasCustomPrompt="1"/>
          </p:nvPr>
        </p:nvSpPr>
        <p:spPr>
          <a:xfrm>
            <a:off x="6203640" y="5618376"/>
            <a:ext cx="5157787" cy="763570"/>
          </a:xfrm>
        </p:spPr>
        <p:txBody>
          <a:bodyPr/>
          <a:lstStyle/>
          <a:p>
            <a:pPr lvl="0"/>
            <a:r>
              <a:rPr lang="en-US"/>
              <a:t>Click to column text</a:t>
            </a:r>
          </a:p>
        </p:txBody>
      </p:sp>
      <p:cxnSp>
        <p:nvCxnSpPr>
          <p:cNvPr id="21" name="Straight Connector 20">
            <a:extLst>
              <a:ext uri="{FF2B5EF4-FFF2-40B4-BE49-F238E27FC236}">
                <a16:creationId xmlns:a16="http://schemas.microsoft.com/office/drawing/2014/main" id="{8B14914F-90B3-A75B-4AB3-C765CAF7F3DB}"/>
              </a:ext>
            </a:extLst>
          </p:cNvPr>
          <p:cNvCxnSpPr>
            <a:cxnSpLocks/>
          </p:cNvCxnSpPr>
          <p:nvPr/>
        </p:nvCxnSpPr>
        <p:spPr>
          <a:xfrm>
            <a:off x="839788" y="4884274"/>
            <a:ext cx="10515600" cy="0"/>
          </a:xfrm>
          <a:prstGeom prst="line">
            <a:avLst/>
          </a:prstGeom>
          <a:ln>
            <a:solidFill>
              <a:srgbClr val="3BB0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151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
        <p:nvSpPr>
          <p:cNvPr id="7" name="Picture Placeholder 50">
            <a:extLst>
              <a:ext uri="{FF2B5EF4-FFF2-40B4-BE49-F238E27FC236}">
                <a16:creationId xmlns:a16="http://schemas.microsoft.com/office/drawing/2014/main" id="{EC7EB442-ED11-C4A2-FCA9-FC299157D0DA}"/>
              </a:ext>
            </a:extLst>
          </p:cNvPr>
          <p:cNvSpPr>
            <a:spLocks noGrp="1"/>
          </p:cNvSpPr>
          <p:nvPr>
            <p:ph type="pic" sz="quarter" idx="20"/>
          </p:nvPr>
        </p:nvSpPr>
        <p:spPr>
          <a:xfrm>
            <a:off x="3037173" y="2243035"/>
            <a:ext cx="1071841" cy="1095375"/>
          </a:xfrm>
        </p:spPr>
        <p:txBody>
          <a:bodyPr/>
          <a:lstStyle>
            <a:lvl1pPr marL="0" indent="0">
              <a:buNone/>
              <a:defRPr/>
            </a:lvl1pPr>
          </a:lstStyle>
          <a:p>
            <a:r>
              <a:rPr lang="en-US"/>
              <a:t>Click icon to add picture</a:t>
            </a:r>
          </a:p>
        </p:txBody>
      </p:sp>
      <p:cxnSp>
        <p:nvCxnSpPr>
          <p:cNvPr id="8" name="Straight Connector 7">
            <a:extLst>
              <a:ext uri="{FF2B5EF4-FFF2-40B4-BE49-F238E27FC236}">
                <a16:creationId xmlns:a16="http://schemas.microsoft.com/office/drawing/2014/main" id="{21F9DBCE-2E14-7BE6-383D-4F9CBF543AC0}"/>
              </a:ext>
            </a:extLst>
          </p:cNvPr>
          <p:cNvCxnSpPr>
            <a:cxnSpLocks/>
          </p:cNvCxnSpPr>
          <p:nvPr/>
        </p:nvCxnSpPr>
        <p:spPr>
          <a:xfrm>
            <a:off x="896513"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19" name="Text Placeholder 18">
            <a:extLst>
              <a:ext uri="{FF2B5EF4-FFF2-40B4-BE49-F238E27FC236}">
                <a16:creationId xmlns:a16="http://schemas.microsoft.com/office/drawing/2014/main" id="{85130238-91C9-70FA-E27D-15BFC0B3AD51}"/>
              </a:ext>
            </a:extLst>
          </p:cNvPr>
          <p:cNvSpPr>
            <a:spLocks noGrp="1"/>
          </p:cNvSpPr>
          <p:nvPr>
            <p:ph type="body" sz="quarter" idx="27" hasCustomPrompt="1"/>
          </p:nvPr>
        </p:nvSpPr>
        <p:spPr>
          <a:xfrm>
            <a:off x="896938" y="2513090"/>
            <a:ext cx="2065337" cy="831850"/>
          </a:xfrm>
        </p:spPr>
        <p:txBody>
          <a:bodyPr anchor="b"/>
          <a:lstStyle>
            <a:lvl1pPr marL="0" indent="0">
              <a:buNone/>
              <a:defRPr sz="4400" b="1">
                <a:solidFill>
                  <a:srgbClr val="628393"/>
                </a:solidFill>
              </a:defRPr>
            </a:lvl1pPr>
          </a:lstStyle>
          <a:p>
            <a:pPr lvl="0"/>
            <a:r>
              <a:rPr lang="en-US"/>
              <a:t>Stat</a:t>
            </a:r>
          </a:p>
        </p:txBody>
      </p:sp>
      <p:sp>
        <p:nvSpPr>
          <p:cNvPr id="23" name="Text Placeholder 22">
            <a:extLst>
              <a:ext uri="{FF2B5EF4-FFF2-40B4-BE49-F238E27FC236}">
                <a16:creationId xmlns:a16="http://schemas.microsoft.com/office/drawing/2014/main" id="{062B2A3A-79DC-43E1-B948-9A4357230EFB}"/>
              </a:ext>
            </a:extLst>
          </p:cNvPr>
          <p:cNvSpPr>
            <a:spLocks noGrp="1"/>
          </p:cNvSpPr>
          <p:nvPr>
            <p:ph type="body" sz="quarter" idx="30" hasCustomPrompt="1"/>
          </p:nvPr>
        </p:nvSpPr>
        <p:spPr>
          <a:xfrm>
            <a:off x="896938"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1 details</a:t>
            </a:r>
          </a:p>
        </p:txBody>
      </p:sp>
      <p:sp>
        <p:nvSpPr>
          <p:cNvPr id="24" name="Picture Placeholder 50">
            <a:extLst>
              <a:ext uri="{FF2B5EF4-FFF2-40B4-BE49-F238E27FC236}">
                <a16:creationId xmlns:a16="http://schemas.microsoft.com/office/drawing/2014/main" id="{94DC4A98-FD4D-DE47-6494-ED36B4464EFC}"/>
              </a:ext>
            </a:extLst>
          </p:cNvPr>
          <p:cNvSpPr>
            <a:spLocks noGrp="1"/>
          </p:cNvSpPr>
          <p:nvPr>
            <p:ph type="pic" sz="quarter" idx="31"/>
          </p:nvPr>
        </p:nvSpPr>
        <p:spPr>
          <a:xfrm>
            <a:off x="6674895" y="2243035"/>
            <a:ext cx="1071841" cy="1095375"/>
          </a:xfrm>
        </p:spPr>
        <p:txBody>
          <a:bodyPr/>
          <a:lstStyle>
            <a:lvl1pPr marL="0" indent="0">
              <a:buNone/>
              <a:defRPr/>
            </a:lvl1pPr>
          </a:lstStyle>
          <a:p>
            <a:r>
              <a:rPr lang="en-US"/>
              <a:t>Click icon to add picture</a:t>
            </a:r>
          </a:p>
        </p:txBody>
      </p:sp>
      <p:cxnSp>
        <p:nvCxnSpPr>
          <p:cNvPr id="25" name="Straight Connector 24">
            <a:extLst>
              <a:ext uri="{FF2B5EF4-FFF2-40B4-BE49-F238E27FC236}">
                <a16:creationId xmlns:a16="http://schemas.microsoft.com/office/drawing/2014/main" id="{5CD96E39-50C2-DC18-1554-907E602E865E}"/>
              </a:ext>
            </a:extLst>
          </p:cNvPr>
          <p:cNvCxnSpPr>
            <a:cxnSpLocks/>
          </p:cNvCxnSpPr>
          <p:nvPr/>
        </p:nvCxnSpPr>
        <p:spPr>
          <a:xfrm>
            <a:off x="4534235"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26" name="Text Placeholder 18">
            <a:extLst>
              <a:ext uri="{FF2B5EF4-FFF2-40B4-BE49-F238E27FC236}">
                <a16:creationId xmlns:a16="http://schemas.microsoft.com/office/drawing/2014/main" id="{0819F305-6D57-5D6D-9D84-A758DD72985A}"/>
              </a:ext>
            </a:extLst>
          </p:cNvPr>
          <p:cNvSpPr>
            <a:spLocks noGrp="1"/>
          </p:cNvSpPr>
          <p:nvPr>
            <p:ph type="body" sz="quarter" idx="32" hasCustomPrompt="1"/>
          </p:nvPr>
        </p:nvSpPr>
        <p:spPr>
          <a:xfrm>
            <a:off x="4534660" y="2513090"/>
            <a:ext cx="2065337" cy="831850"/>
          </a:xfrm>
        </p:spPr>
        <p:txBody>
          <a:bodyPr anchor="b"/>
          <a:lstStyle>
            <a:lvl1pPr marL="0" indent="0">
              <a:buNone/>
              <a:defRPr sz="4400" b="1">
                <a:solidFill>
                  <a:srgbClr val="628393"/>
                </a:solidFill>
              </a:defRPr>
            </a:lvl1pPr>
          </a:lstStyle>
          <a:p>
            <a:pPr lvl="0"/>
            <a:r>
              <a:rPr lang="en-US"/>
              <a:t>Stat</a:t>
            </a:r>
          </a:p>
        </p:txBody>
      </p:sp>
      <p:sp>
        <p:nvSpPr>
          <p:cNvPr id="27" name="Text Placeholder 22">
            <a:extLst>
              <a:ext uri="{FF2B5EF4-FFF2-40B4-BE49-F238E27FC236}">
                <a16:creationId xmlns:a16="http://schemas.microsoft.com/office/drawing/2014/main" id="{1BA1953D-19DA-782A-97A4-6399FB480B75}"/>
              </a:ext>
            </a:extLst>
          </p:cNvPr>
          <p:cNvSpPr>
            <a:spLocks noGrp="1"/>
          </p:cNvSpPr>
          <p:nvPr>
            <p:ph type="body" sz="quarter" idx="33" hasCustomPrompt="1"/>
          </p:nvPr>
        </p:nvSpPr>
        <p:spPr>
          <a:xfrm>
            <a:off x="4534660"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2 details</a:t>
            </a:r>
          </a:p>
        </p:txBody>
      </p:sp>
      <p:sp>
        <p:nvSpPr>
          <p:cNvPr id="28" name="Picture Placeholder 50">
            <a:extLst>
              <a:ext uri="{FF2B5EF4-FFF2-40B4-BE49-F238E27FC236}">
                <a16:creationId xmlns:a16="http://schemas.microsoft.com/office/drawing/2014/main" id="{A8413AA0-C678-0AC8-68B9-EC938056991E}"/>
              </a:ext>
            </a:extLst>
          </p:cNvPr>
          <p:cNvSpPr>
            <a:spLocks noGrp="1"/>
          </p:cNvSpPr>
          <p:nvPr>
            <p:ph type="pic" sz="quarter" idx="34"/>
          </p:nvPr>
        </p:nvSpPr>
        <p:spPr>
          <a:xfrm>
            <a:off x="10312617" y="2243035"/>
            <a:ext cx="1071841" cy="1095375"/>
          </a:xfrm>
        </p:spPr>
        <p:txBody>
          <a:bodyPr/>
          <a:lstStyle>
            <a:lvl1pPr marL="0" indent="0">
              <a:buNone/>
              <a:defRPr/>
            </a:lvl1pPr>
          </a:lstStyle>
          <a:p>
            <a:r>
              <a:rPr lang="en-US"/>
              <a:t>Click icon to add picture</a:t>
            </a:r>
          </a:p>
        </p:txBody>
      </p:sp>
      <p:cxnSp>
        <p:nvCxnSpPr>
          <p:cNvPr id="29" name="Straight Connector 28">
            <a:extLst>
              <a:ext uri="{FF2B5EF4-FFF2-40B4-BE49-F238E27FC236}">
                <a16:creationId xmlns:a16="http://schemas.microsoft.com/office/drawing/2014/main" id="{A9ACF382-2405-E160-6D1F-835EA763EEB7}"/>
              </a:ext>
            </a:extLst>
          </p:cNvPr>
          <p:cNvCxnSpPr>
            <a:cxnSpLocks/>
          </p:cNvCxnSpPr>
          <p:nvPr/>
        </p:nvCxnSpPr>
        <p:spPr>
          <a:xfrm>
            <a:off x="8171957" y="3573316"/>
            <a:ext cx="3212501" cy="0"/>
          </a:xfrm>
          <a:prstGeom prst="line">
            <a:avLst/>
          </a:prstGeom>
          <a:ln w="63500"/>
        </p:spPr>
        <p:style>
          <a:lnRef idx="1">
            <a:schemeClr val="accent1"/>
          </a:lnRef>
          <a:fillRef idx="0">
            <a:schemeClr val="accent1"/>
          </a:fillRef>
          <a:effectRef idx="0">
            <a:schemeClr val="accent1"/>
          </a:effectRef>
          <a:fontRef idx="minor">
            <a:schemeClr val="tx1"/>
          </a:fontRef>
        </p:style>
      </p:cxnSp>
      <p:sp>
        <p:nvSpPr>
          <p:cNvPr id="30" name="Text Placeholder 18">
            <a:extLst>
              <a:ext uri="{FF2B5EF4-FFF2-40B4-BE49-F238E27FC236}">
                <a16:creationId xmlns:a16="http://schemas.microsoft.com/office/drawing/2014/main" id="{4D22DCA4-7965-12E6-D9C1-369EB6F35CA9}"/>
              </a:ext>
            </a:extLst>
          </p:cNvPr>
          <p:cNvSpPr>
            <a:spLocks noGrp="1"/>
          </p:cNvSpPr>
          <p:nvPr>
            <p:ph type="body" sz="quarter" idx="35" hasCustomPrompt="1"/>
          </p:nvPr>
        </p:nvSpPr>
        <p:spPr>
          <a:xfrm>
            <a:off x="8172382" y="2513090"/>
            <a:ext cx="2065337" cy="831850"/>
          </a:xfrm>
        </p:spPr>
        <p:txBody>
          <a:bodyPr anchor="b"/>
          <a:lstStyle>
            <a:lvl1pPr marL="0" indent="0">
              <a:buNone/>
              <a:defRPr sz="4400" b="1">
                <a:solidFill>
                  <a:srgbClr val="628393"/>
                </a:solidFill>
              </a:defRPr>
            </a:lvl1pPr>
          </a:lstStyle>
          <a:p>
            <a:pPr lvl="0"/>
            <a:r>
              <a:rPr lang="en-US"/>
              <a:t>Stat</a:t>
            </a:r>
          </a:p>
        </p:txBody>
      </p:sp>
      <p:sp>
        <p:nvSpPr>
          <p:cNvPr id="31" name="Text Placeholder 22">
            <a:extLst>
              <a:ext uri="{FF2B5EF4-FFF2-40B4-BE49-F238E27FC236}">
                <a16:creationId xmlns:a16="http://schemas.microsoft.com/office/drawing/2014/main" id="{075E4253-E2FB-DCA7-3EC4-442DAC966FB5}"/>
              </a:ext>
            </a:extLst>
          </p:cNvPr>
          <p:cNvSpPr>
            <a:spLocks noGrp="1"/>
          </p:cNvSpPr>
          <p:nvPr>
            <p:ph type="body" sz="quarter" idx="36" hasCustomPrompt="1"/>
          </p:nvPr>
        </p:nvSpPr>
        <p:spPr>
          <a:xfrm>
            <a:off x="8172382" y="3821038"/>
            <a:ext cx="3211512" cy="1339850"/>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stat 3 details</a:t>
            </a:r>
          </a:p>
        </p:txBody>
      </p:sp>
    </p:spTree>
    <p:extLst>
      <p:ext uri="{BB962C8B-B14F-4D97-AF65-F5344CB8AC3E}">
        <p14:creationId xmlns:p14="http://schemas.microsoft.com/office/powerpoint/2010/main" val="1662462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C0286-143B-DF77-3790-51DA8806510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347997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ide Title and Content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754CD7-2E29-F84B-0187-C0257FE59EDA}"/>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27294166-252A-F72D-161E-58D0B8DC2E9A}"/>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959B1D3D-35CF-DDED-CEE8-E8AB25DD35DD}"/>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F7FC43-A864-3854-C76D-4B78BD4C87DB}"/>
              </a:ext>
            </a:extLst>
          </p:cNvPr>
          <p:cNvSpPr>
            <a:spLocks noGrp="1"/>
          </p:cNvSpPr>
          <p:nvPr>
            <p:ph idx="1"/>
          </p:nvPr>
        </p:nvSpPr>
        <p:spPr>
          <a:xfrm>
            <a:off x="4835951" y="1131215"/>
            <a:ext cx="6693029" cy="5326145"/>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5C13A0-F24E-DC0E-5D44-F008440349BA}"/>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
        <p:nvSpPr>
          <p:cNvPr id="10" name="Text Placeholder 3">
            <a:extLst>
              <a:ext uri="{FF2B5EF4-FFF2-40B4-BE49-F238E27FC236}">
                <a16:creationId xmlns:a16="http://schemas.microsoft.com/office/drawing/2014/main" id="{2135BBC5-3478-7015-2838-2F69DF62B34B}"/>
              </a:ext>
            </a:extLst>
          </p:cNvPr>
          <p:cNvSpPr>
            <a:spLocks noGrp="1"/>
          </p:cNvSpPr>
          <p:nvPr>
            <p:ph type="body" sz="half" idx="10" hasCustomPrompt="1"/>
          </p:nvPr>
        </p:nvSpPr>
        <p:spPr>
          <a:xfrm>
            <a:off x="4835951" y="594724"/>
            <a:ext cx="6693029" cy="400639"/>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heading</a:t>
            </a:r>
          </a:p>
        </p:txBody>
      </p:sp>
    </p:spTree>
    <p:extLst>
      <p:ext uri="{BB962C8B-B14F-4D97-AF65-F5344CB8AC3E}">
        <p14:creationId xmlns:p14="http://schemas.microsoft.com/office/powerpoint/2010/main" val="1634894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ide Title and Image Box">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C3DAF6-D577-8476-A6B5-03BE74EEF190}"/>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9" name="Round Same Side Corner Rectangle 8">
            <a:extLst>
              <a:ext uri="{FF2B5EF4-FFF2-40B4-BE49-F238E27FC236}">
                <a16:creationId xmlns:a16="http://schemas.microsoft.com/office/drawing/2014/main" id="{F56B4D4B-F5AF-E1B4-47FA-D86A28BA4C80}"/>
              </a:ext>
            </a:extLst>
          </p:cNvPr>
          <p:cNvSpPr/>
          <p:nvPr/>
        </p:nvSpPr>
        <p:spPr>
          <a:xfrm>
            <a:off x="4458879" y="245097"/>
            <a:ext cx="7475456" cy="6612904"/>
          </a:xfrm>
          <a:prstGeom prst="round2SameRect">
            <a:avLst>
              <a:gd name="adj1" fmla="val 5777"/>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4740127" y="582073"/>
            <a:ext cx="6885273" cy="6030830"/>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Title 1">
            <a:extLst>
              <a:ext uri="{FF2B5EF4-FFF2-40B4-BE49-F238E27FC236}">
                <a16:creationId xmlns:a16="http://schemas.microsoft.com/office/drawing/2014/main" id="{8F9E9A12-3C39-8820-3FEA-ADEAC28BA7A6}"/>
              </a:ext>
            </a:extLst>
          </p:cNvPr>
          <p:cNvSpPr>
            <a:spLocks noGrp="1"/>
          </p:cNvSpPr>
          <p:nvPr>
            <p:ph type="title"/>
          </p:nvPr>
        </p:nvSpPr>
        <p:spPr>
          <a:xfrm>
            <a:off x="566599" y="995363"/>
            <a:ext cx="3467083" cy="2282808"/>
          </a:xfrm>
        </p:spPr>
        <p:txBody>
          <a:bodyPr anchor="b"/>
          <a:lstStyle>
            <a:lvl1pPr>
              <a:defRPr sz="3200"/>
            </a:lvl1pPr>
          </a:lstStyle>
          <a:p>
            <a:r>
              <a:rPr lang="en-US"/>
              <a:t>Click to edit Master title style</a:t>
            </a:r>
          </a:p>
        </p:txBody>
      </p:sp>
      <p:sp>
        <p:nvSpPr>
          <p:cNvPr id="11" name="Text Placeholder 3">
            <a:extLst>
              <a:ext uri="{FF2B5EF4-FFF2-40B4-BE49-F238E27FC236}">
                <a16:creationId xmlns:a16="http://schemas.microsoft.com/office/drawing/2014/main" id="{B337310D-FEEC-61C0-10C6-7ED668D08C09}"/>
              </a:ext>
            </a:extLst>
          </p:cNvPr>
          <p:cNvSpPr>
            <a:spLocks noGrp="1"/>
          </p:cNvSpPr>
          <p:nvPr>
            <p:ph type="body" sz="half" idx="2" hasCustomPrompt="1"/>
          </p:nvPr>
        </p:nvSpPr>
        <p:spPr>
          <a:xfrm>
            <a:off x="566599" y="3429000"/>
            <a:ext cx="3467083" cy="3028361"/>
          </a:xfrm>
        </p:spPr>
        <p:txBody>
          <a:bodyPr/>
          <a:lstStyle>
            <a:lvl1pPr marL="0" indent="0">
              <a:buNone/>
              <a:defRPr sz="2000" b="1">
                <a:solidFill>
                  <a:srgbClr val="62839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subheading</a:t>
            </a:r>
          </a:p>
        </p:txBody>
      </p:sp>
    </p:spTree>
    <p:extLst>
      <p:ext uri="{BB962C8B-B14F-4D97-AF65-F5344CB8AC3E}">
        <p14:creationId xmlns:p14="http://schemas.microsoft.com/office/powerpoint/2010/main" val="15269509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ide Content with Large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47934" y="0"/>
            <a:ext cx="5744066" cy="6556342"/>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257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ide Content with 3 Image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54123C-C545-C21B-08B4-C86EC9419E06}"/>
              </a:ext>
            </a:extLst>
          </p:cNvPr>
          <p:cNvSpPr>
            <a:spLocks noGrp="1"/>
          </p:cNvSpPr>
          <p:nvPr>
            <p:ph type="pic" idx="1"/>
          </p:nvPr>
        </p:nvSpPr>
        <p:spPr>
          <a:xfrm>
            <a:off x="6438507" y="3261674"/>
            <a:ext cx="5744066" cy="3294668"/>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a:extLst>
              <a:ext uri="{FF2B5EF4-FFF2-40B4-BE49-F238E27FC236}">
                <a16:creationId xmlns:a16="http://schemas.microsoft.com/office/drawing/2014/main" id="{8412F6D5-4F20-9FD2-922F-FB5757C5BF71}"/>
              </a:ext>
            </a:extLst>
          </p:cNvPr>
          <p:cNvSpPr>
            <a:spLocks noGrp="1"/>
          </p:cNvSpPr>
          <p:nvPr>
            <p:ph type="title"/>
          </p:nvPr>
        </p:nvSpPr>
        <p:spPr>
          <a:xfrm>
            <a:off x="486268" y="365126"/>
            <a:ext cx="4205139" cy="1001762"/>
          </a:xfrm>
        </p:spPr>
        <p:txBody>
          <a:bodyPr/>
          <a:lstStyle/>
          <a:p>
            <a:r>
              <a:rPr lang="en-US"/>
              <a:t>Click to edit Master title style</a:t>
            </a:r>
          </a:p>
        </p:txBody>
      </p:sp>
      <p:sp>
        <p:nvSpPr>
          <p:cNvPr id="4" name="Content Placeholder 2">
            <a:extLst>
              <a:ext uri="{FF2B5EF4-FFF2-40B4-BE49-F238E27FC236}">
                <a16:creationId xmlns:a16="http://schemas.microsoft.com/office/drawing/2014/main" id="{D1767193-1094-B18E-8C98-C42510023A03}"/>
              </a:ext>
            </a:extLst>
          </p:cNvPr>
          <p:cNvSpPr>
            <a:spLocks noGrp="1"/>
          </p:cNvSpPr>
          <p:nvPr>
            <p:ph sz="half" idx="10"/>
          </p:nvPr>
        </p:nvSpPr>
        <p:spPr>
          <a:xfrm>
            <a:off x="486267" y="1825625"/>
            <a:ext cx="547147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Picture Placeholder 2">
            <a:extLst>
              <a:ext uri="{FF2B5EF4-FFF2-40B4-BE49-F238E27FC236}">
                <a16:creationId xmlns:a16="http://schemas.microsoft.com/office/drawing/2014/main" id="{84999A9B-991E-9DEF-F62C-92A485BEB8B8}"/>
              </a:ext>
            </a:extLst>
          </p:cNvPr>
          <p:cNvSpPr>
            <a:spLocks noGrp="1"/>
          </p:cNvSpPr>
          <p:nvPr>
            <p:ph type="pic" idx="11"/>
          </p:nvPr>
        </p:nvSpPr>
        <p:spPr>
          <a:xfrm>
            <a:off x="938909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6" name="Picture Placeholder 2">
            <a:extLst>
              <a:ext uri="{FF2B5EF4-FFF2-40B4-BE49-F238E27FC236}">
                <a16:creationId xmlns:a16="http://schemas.microsoft.com/office/drawing/2014/main" id="{406DC07E-7833-B573-7882-B1E203C18D2F}"/>
              </a:ext>
            </a:extLst>
          </p:cNvPr>
          <p:cNvSpPr>
            <a:spLocks noGrp="1"/>
          </p:cNvSpPr>
          <p:nvPr>
            <p:ph type="pic" idx="12"/>
          </p:nvPr>
        </p:nvSpPr>
        <p:spPr>
          <a:xfrm>
            <a:off x="6438507" y="9427"/>
            <a:ext cx="2793476" cy="3082565"/>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070503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E7082-960B-4000-42B8-788811EE1676}"/>
              </a:ext>
            </a:extLst>
          </p:cNvPr>
          <p:cNvSpPr>
            <a:spLocks noGrp="1"/>
          </p:cNvSpPr>
          <p:nvPr>
            <p:ph type="title"/>
          </p:nvPr>
        </p:nvSpPr>
        <p:spPr/>
        <p:txBody>
          <a:bodyPr anchor="t">
            <a:normAutofit/>
          </a:bodyPr>
          <a:lstStyle>
            <a:lvl1pPr>
              <a:lnSpc>
                <a:spcPct val="100000"/>
              </a:lnSpc>
              <a:defRPr sz="3200" b="1">
                <a:solidFill>
                  <a:srgbClr val="3BB042"/>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F9564C6-957C-F233-1E98-9470B162A88D}"/>
              </a:ext>
            </a:extLst>
          </p:cNvPr>
          <p:cNvSpPr>
            <a:spLocks noGrp="1"/>
          </p:cNvSpPr>
          <p:nvPr>
            <p:ph idx="1"/>
          </p:nvPr>
        </p:nvSpPr>
        <p:spPr/>
        <p:txBody>
          <a:bodyPr/>
          <a:lstStyle>
            <a:lvl1pPr>
              <a:buClr>
                <a:srgbClr val="3BB042"/>
              </a:buClr>
              <a:defRPr>
                <a:solidFill>
                  <a:srgbClr val="394D56"/>
                </a:solidFill>
              </a:defRPr>
            </a:lvl1pPr>
            <a:lvl2pPr>
              <a:buClr>
                <a:srgbClr val="3BB042"/>
              </a:buClr>
              <a:defRPr>
                <a:solidFill>
                  <a:srgbClr val="394D56"/>
                </a:solidFill>
              </a:defRPr>
            </a:lvl2pPr>
            <a:lvl3pPr>
              <a:buClr>
                <a:srgbClr val="3BB042"/>
              </a:buClr>
              <a:defRPr>
                <a:solidFill>
                  <a:srgbClr val="394D56"/>
                </a:solidFill>
              </a:defRPr>
            </a:lvl3pPr>
            <a:lvl4pPr>
              <a:buClr>
                <a:srgbClr val="3BB042"/>
              </a:buClr>
              <a:defRPr>
                <a:solidFill>
                  <a:srgbClr val="394D56"/>
                </a:solidFill>
              </a:defRPr>
            </a:lvl4pPr>
            <a:lvl5pPr>
              <a:buClr>
                <a:srgbClr val="3BB042"/>
              </a:buClr>
              <a:defRPr>
                <a:solidFill>
                  <a:srgbClr val="394D56"/>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213767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hank You End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a:off x="2749484" y="1630353"/>
            <a:ext cx="6693031" cy="5227647"/>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3415481" y="2077888"/>
            <a:ext cx="5361037" cy="2148666"/>
          </a:xfrm>
        </p:spPr>
        <p:txBody>
          <a:bodyPr anchor="b"/>
          <a:lstStyle>
            <a:lvl1pPr algn="ctr">
              <a:defRPr sz="6000"/>
            </a:lvl1pPr>
          </a:lstStyle>
          <a:p>
            <a:r>
              <a:rPr lang="en-US"/>
              <a:t>Thank you!</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3415481" y="4308180"/>
            <a:ext cx="5361036" cy="931688"/>
          </a:xfrm>
        </p:spPr>
        <p:txBody>
          <a:bodyPr/>
          <a:lstStyle>
            <a:lvl1pPr marL="0" indent="0" algn="ctr">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8" name="Picture 7" descr="A black and green text&#10;&#10;Description automatically generated">
            <a:extLst>
              <a:ext uri="{FF2B5EF4-FFF2-40B4-BE49-F238E27FC236}">
                <a16:creationId xmlns:a16="http://schemas.microsoft.com/office/drawing/2014/main" id="{E2EE594E-F898-2270-E5FA-67A5481A27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38768" y="547470"/>
            <a:ext cx="3314463" cy="535413"/>
          </a:xfrm>
          <a:prstGeom prst="rect">
            <a:avLst/>
          </a:prstGeom>
        </p:spPr>
      </p:pic>
      <p:pic>
        <p:nvPicPr>
          <p:cNvPr id="10" name="Picture 9">
            <a:extLst>
              <a:ext uri="{FF2B5EF4-FFF2-40B4-BE49-F238E27FC236}">
                <a16:creationId xmlns:a16="http://schemas.microsoft.com/office/drawing/2014/main" id="{FC23E774-BE11-A044-DB81-9C21CFAF5735}"/>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0" y="6000571"/>
            <a:ext cx="6096000" cy="873775"/>
          </a:xfrm>
          <a:prstGeom prst="rect">
            <a:avLst/>
          </a:prstGeom>
        </p:spPr>
      </p:pic>
      <p:pic>
        <p:nvPicPr>
          <p:cNvPr id="11" name="Picture 10">
            <a:extLst>
              <a:ext uri="{FF2B5EF4-FFF2-40B4-BE49-F238E27FC236}">
                <a16:creationId xmlns:a16="http://schemas.microsoft.com/office/drawing/2014/main" id="{1F7FF565-EE2B-A624-A189-1B4D4B2C9CE4}"/>
              </a:ext>
            </a:extLst>
          </p:cNvPr>
          <p:cNvPicPr>
            <a:picLocks noChangeAspect="1"/>
          </p:cNvPicPr>
          <p:nvPr/>
        </p:nvPicPr>
        <p:blipFill rotWithShape="1">
          <a:blip r:embed="rId4" cstate="screen">
            <a:alphaModFix amt="32000"/>
            <a:extLst>
              <a:ext uri="{28A0092B-C50C-407E-A947-70E740481C1C}">
                <a14:useLocalDpi xmlns:a14="http://schemas.microsoft.com/office/drawing/2010/main"/>
              </a:ext>
            </a:extLst>
          </a:blip>
          <a:srcRect/>
          <a:stretch/>
        </p:blipFill>
        <p:spPr>
          <a:xfrm>
            <a:off x="7892715" y="6000571"/>
            <a:ext cx="4299285" cy="873775"/>
          </a:xfrm>
          <a:prstGeom prst="rect">
            <a:avLst/>
          </a:prstGeom>
        </p:spPr>
      </p:pic>
      <p:sp>
        <p:nvSpPr>
          <p:cNvPr id="9" name="Rectangle 8">
            <a:extLst>
              <a:ext uri="{FF2B5EF4-FFF2-40B4-BE49-F238E27FC236}">
                <a16:creationId xmlns:a16="http://schemas.microsoft.com/office/drawing/2014/main" id="{AB4B18DC-E37A-4AEF-FCF0-CD9BC325FAA6}"/>
              </a:ext>
            </a:extLst>
          </p:cNvPr>
          <p:cNvSpPr/>
          <p:nvPr/>
        </p:nvSpPr>
        <p:spPr>
          <a:xfrm>
            <a:off x="0" y="6549655"/>
            <a:ext cx="12192000" cy="308345"/>
          </a:xfrm>
          <a:prstGeom prst="rect">
            <a:avLst/>
          </a:prstGeom>
          <a:solidFill>
            <a:srgbClr val="3D9D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Tree>
    <p:extLst>
      <p:ext uri="{BB962C8B-B14F-4D97-AF65-F5344CB8AC3E}">
        <p14:creationId xmlns:p14="http://schemas.microsoft.com/office/powerpoint/2010/main" val="30248348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55EC6-78AB-C8DA-250E-8A6611568879}"/>
              </a:ext>
            </a:extLst>
          </p:cNvPr>
          <p:cNvSpPr>
            <a:spLocks noGrp="1"/>
          </p:cNvSpPr>
          <p:nvPr>
            <p:ph type="title"/>
          </p:nvPr>
        </p:nvSpPr>
        <p:spPr>
          <a:xfrm>
            <a:off x="399950" y="457200"/>
            <a:ext cx="3338673" cy="1600200"/>
          </a:xfrm>
        </p:spPr>
        <p:txBody>
          <a:bodyPr anchor="b"/>
          <a:lstStyle>
            <a:lvl1pPr>
              <a:defRPr sz="320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B52067F1-7748-3EC5-D847-478B213BEF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6A8C9-0AF3-7CA9-F91A-6182B3711FF8}"/>
              </a:ext>
            </a:extLst>
          </p:cNvPr>
          <p:cNvSpPr>
            <a:spLocks noGrp="1"/>
          </p:cNvSpPr>
          <p:nvPr>
            <p:ph type="body" sz="half" idx="2"/>
          </p:nvPr>
        </p:nvSpPr>
        <p:spPr>
          <a:xfrm>
            <a:off x="399950" y="2057400"/>
            <a:ext cx="3338673" cy="3811588"/>
          </a:xfrm>
        </p:spPr>
        <p:txBody>
          <a:bodyPr/>
          <a:lstStyle>
            <a:lvl1pPr marL="0" indent="0">
              <a:buNone/>
              <a:defRPr sz="1600">
                <a:solidFill>
                  <a:schemeClr val="accent6">
                    <a:lumMod val="40000"/>
                    <a:lumOff val="6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a:extLst>
              <a:ext uri="{FF2B5EF4-FFF2-40B4-BE49-F238E27FC236}">
                <a16:creationId xmlns:a16="http://schemas.microsoft.com/office/drawing/2014/main" id="{787D9AB9-0288-C4C9-3A00-7F3820F69E31}"/>
              </a:ext>
            </a:extLst>
          </p:cNvPr>
          <p:cNvSpPr>
            <a:spLocks noGrp="1"/>
          </p:cNvSpPr>
          <p:nvPr>
            <p:ph type="sldNum" sz="quarter" idx="12"/>
          </p:nvPr>
        </p:nvSpPr>
        <p:spPr/>
        <p:txBody>
          <a:bodyPr/>
          <a:lstStyle>
            <a:lvl1pPr>
              <a:defRPr b="0" i="0">
                <a:latin typeface="Arial" panose="020B0604020202020204" pitchFamily="34" charset="0"/>
              </a:defRPr>
            </a:lvl1pPr>
          </a:lstStyle>
          <a:p>
            <a:fld id="{D6632B84-2BCD-574C-A789-8EF95483F1D9}" type="slidenum">
              <a:rPr lang="en-US" smtClean="0"/>
              <a:pPr/>
              <a:t>‹#›</a:t>
            </a:fld>
            <a:endParaRPr lang="en-US"/>
          </a:p>
        </p:txBody>
      </p:sp>
    </p:spTree>
    <p:extLst>
      <p:ext uri="{BB962C8B-B14F-4D97-AF65-F5344CB8AC3E}">
        <p14:creationId xmlns:p14="http://schemas.microsoft.com/office/powerpoint/2010/main" val="2315250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Picture with Caption" type="tx">
  <p:cSld name="1_Picture with Caption">
    <p:spTree>
      <p:nvGrpSpPr>
        <p:cNvPr id="1" name="Shape 73"/>
        <p:cNvGrpSpPr/>
        <p:nvPr/>
      </p:nvGrpSpPr>
      <p:grpSpPr>
        <a:xfrm>
          <a:off x="0" y="0"/>
          <a:ext cx="0" cy="0"/>
          <a:chOff x="0" y="0"/>
          <a:chExt cx="0" cy="0"/>
        </a:xfrm>
      </p:grpSpPr>
      <p:sp>
        <p:nvSpPr>
          <p:cNvPr id="74" name="Google Shape;74;p34"/>
          <p:cNvSpPr txBox="1">
            <a:spLocks noGrp="1"/>
          </p:cNvSpPr>
          <p:nvPr>
            <p:ph type="title"/>
          </p:nvPr>
        </p:nvSpPr>
        <p:spPr>
          <a:xfrm>
            <a:off x="839787" y="457200"/>
            <a:ext cx="3932240" cy="16002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3200"/>
              <a:buFont typeface="Quattrocento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34"/>
          <p:cNvSpPr>
            <a:spLocks noGrp="1"/>
          </p:cNvSpPr>
          <p:nvPr>
            <p:ph type="pic" idx="2"/>
          </p:nvPr>
        </p:nvSpPr>
        <p:spPr>
          <a:xfrm>
            <a:off x="5183187" y="987425"/>
            <a:ext cx="6172202" cy="4873625"/>
          </a:xfrm>
          <a:prstGeom prst="rect">
            <a:avLst/>
          </a:prstGeom>
          <a:noFill/>
          <a:ln>
            <a:noFill/>
          </a:ln>
        </p:spPr>
      </p:sp>
      <p:sp>
        <p:nvSpPr>
          <p:cNvPr id="76" name="Google Shape;76;p34"/>
          <p:cNvSpPr txBox="1">
            <a:spLocks noGrp="1"/>
          </p:cNvSpPr>
          <p:nvPr>
            <p:ph type="body" idx="1"/>
          </p:nvPr>
        </p:nvSpPr>
        <p:spPr>
          <a:xfrm>
            <a:off x="839787" y="2057400"/>
            <a:ext cx="3932240"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320"/>
              </a:spcBef>
              <a:spcAft>
                <a:spcPts val="0"/>
              </a:spcAft>
              <a:buClr>
                <a:srgbClr val="7F7F7F"/>
              </a:buClr>
              <a:buSzPts val="1600"/>
              <a:buFont typeface="Quattrocento Sans"/>
              <a:buNone/>
              <a:defRPr sz="1600"/>
            </a:lvl1pPr>
            <a:lvl2pPr marL="914400" lvl="1" indent="-228600" algn="l">
              <a:spcBef>
                <a:spcPts val="320"/>
              </a:spcBef>
              <a:spcAft>
                <a:spcPts val="0"/>
              </a:spcAft>
              <a:buClr>
                <a:srgbClr val="7F7F7F"/>
              </a:buClr>
              <a:buSzPts val="1600"/>
              <a:buFont typeface="Quattrocento Sans"/>
              <a:buNone/>
              <a:defRPr sz="1600"/>
            </a:lvl2pPr>
            <a:lvl3pPr marL="1371600" lvl="2" indent="-228600" algn="l">
              <a:spcBef>
                <a:spcPts val="320"/>
              </a:spcBef>
              <a:spcAft>
                <a:spcPts val="0"/>
              </a:spcAft>
              <a:buClr>
                <a:srgbClr val="7F7F7F"/>
              </a:buClr>
              <a:buSzPts val="1600"/>
              <a:buFont typeface="Quattrocento Sans"/>
              <a:buNone/>
              <a:defRPr sz="1600"/>
            </a:lvl3pPr>
            <a:lvl4pPr marL="1828800" lvl="3" indent="-228600" algn="l">
              <a:spcBef>
                <a:spcPts val="320"/>
              </a:spcBef>
              <a:spcAft>
                <a:spcPts val="0"/>
              </a:spcAft>
              <a:buClr>
                <a:srgbClr val="7F7F7F"/>
              </a:buClr>
              <a:buSzPts val="1600"/>
              <a:buFont typeface="Quattrocento Sans"/>
              <a:buNone/>
              <a:defRPr sz="1600"/>
            </a:lvl4pPr>
            <a:lvl5pPr marL="2286000" lvl="4" indent="-228600" algn="l">
              <a:spcBef>
                <a:spcPts val="320"/>
              </a:spcBef>
              <a:spcAft>
                <a:spcPts val="0"/>
              </a:spcAft>
              <a:buClr>
                <a:srgbClr val="7F7F7F"/>
              </a:buClr>
              <a:buSzPts val="1600"/>
              <a:buFont typeface="Quattrocento Sans"/>
              <a:buNone/>
              <a:defRPr sz="16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34"/>
          <p:cNvSpPr txBox="1">
            <a:spLocks noGrp="1"/>
          </p:cNvSpPr>
          <p:nvPr>
            <p:ph type="sldNum" idx="12"/>
          </p:nvPr>
        </p:nvSpPr>
        <p:spPr>
          <a:xfrm>
            <a:off x="8819819" y="602128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a:solidFill>
                  <a:srgbClr val="888888"/>
                </a:solidFill>
                <a:latin typeface="Arial" panose="020B0604020202020204" pitchFamily="34" charset="0"/>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488383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F77C00-282B-2A43-98C2-B324093BC270}"/>
              </a:ext>
            </a:extLst>
          </p:cNvPr>
          <p:cNvSpPr txBox="1"/>
          <p:nvPr userDrawn="1"/>
        </p:nvSpPr>
        <p:spPr>
          <a:xfrm>
            <a:off x="4111082" y="5341529"/>
            <a:ext cx="3969834" cy="461665"/>
          </a:xfrm>
          <a:prstGeom prst="rect">
            <a:avLst/>
          </a:prstGeom>
          <a:noFill/>
        </p:spPr>
        <p:txBody>
          <a:bodyPr wrap="square" rtlCol="0">
            <a:spAutoFit/>
          </a:bodyPr>
          <a:lstStyle/>
          <a:p>
            <a:pPr algn="ctr"/>
            <a:r>
              <a:rPr lang="en-US" sz="2400" b="0" i="0" cap="none" spc="10" baseline="0">
                <a:solidFill>
                  <a:schemeClr val="tx1"/>
                </a:solidFill>
                <a:latin typeface="Arial" panose="020B0604020202020204" pitchFamily="34" charset="0"/>
              </a:rPr>
              <a:t>717alliance.org</a:t>
            </a:r>
          </a:p>
        </p:txBody>
      </p:sp>
    </p:spTree>
    <p:extLst>
      <p:ext uri="{BB962C8B-B14F-4D97-AF65-F5344CB8AC3E}">
        <p14:creationId xmlns:p14="http://schemas.microsoft.com/office/powerpoint/2010/main" val="13388097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32BE34F-69A5-B799-0393-6A53F2FC976F}"/>
              </a:ext>
            </a:extLst>
          </p:cNvPr>
          <p:cNvSpPr/>
          <p:nvPr/>
        </p:nvSpPr>
        <p:spPr>
          <a:xfrm>
            <a:off x="0" y="0"/>
            <a:ext cx="12192000" cy="6858000"/>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6" name="Round Same Side Corner Rectangle 5">
            <a:extLst>
              <a:ext uri="{FF2B5EF4-FFF2-40B4-BE49-F238E27FC236}">
                <a16:creationId xmlns:a16="http://schemas.microsoft.com/office/drawing/2014/main" id="{9ED5D24F-CBC9-481A-549C-7AB65ADAD3C9}"/>
              </a:ext>
            </a:extLst>
          </p:cNvPr>
          <p:cNvSpPr/>
          <p:nvPr/>
        </p:nvSpPr>
        <p:spPr>
          <a:xfrm rot="5400000">
            <a:off x="3174853" y="-1977228"/>
            <a:ext cx="4760663" cy="11110368"/>
          </a:xfrm>
          <a:prstGeom prst="round2SameRect">
            <a:avLst>
              <a:gd name="adj1" fmla="val 11123"/>
              <a:gd name="adj2" fmla="val 0"/>
            </a:avLst>
          </a:prstGeom>
          <a:solidFill>
            <a:schemeClr val="bg1"/>
          </a:solidFill>
          <a:ln>
            <a:noFill/>
          </a:ln>
          <a:effectLst>
            <a:outerShdw blurRad="173210" dist="50800" sx="99000" sy="99000" algn="ctr" rotWithShape="0">
              <a:srgbClr val="628393">
                <a:alpha val="27821"/>
              </a:srgb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sp>
        <p:nvSpPr>
          <p:cNvPr id="2" name="Title 1">
            <a:extLst>
              <a:ext uri="{FF2B5EF4-FFF2-40B4-BE49-F238E27FC236}">
                <a16:creationId xmlns:a16="http://schemas.microsoft.com/office/drawing/2014/main" id="{B0A00890-3D88-1B77-8C8A-52F94DB640CD}"/>
              </a:ext>
            </a:extLst>
          </p:cNvPr>
          <p:cNvSpPr>
            <a:spLocks noGrp="1"/>
          </p:cNvSpPr>
          <p:nvPr>
            <p:ph type="title" hasCustomPrompt="1"/>
          </p:nvPr>
        </p:nvSpPr>
        <p:spPr>
          <a:xfrm>
            <a:off x="831850" y="1909720"/>
            <a:ext cx="9703980" cy="2148666"/>
          </a:xfrm>
        </p:spPr>
        <p:txBody>
          <a:bodyPr anchor="b"/>
          <a:lstStyle>
            <a:lvl1pPr>
              <a:defRPr sz="6000"/>
            </a:lvl1pPr>
          </a:lstStyle>
          <a:p>
            <a:r>
              <a:rPr lang="en-US"/>
              <a:t>Section Header</a:t>
            </a:r>
          </a:p>
        </p:txBody>
      </p:sp>
      <p:sp>
        <p:nvSpPr>
          <p:cNvPr id="3" name="Text Placeholder 2">
            <a:extLst>
              <a:ext uri="{FF2B5EF4-FFF2-40B4-BE49-F238E27FC236}">
                <a16:creationId xmlns:a16="http://schemas.microsoft.com/office/drawing/2014/main" id="{7FD83C5F-2703-AF53-45FF-F76125658E19}"/>
              </a:ext>
            </a:extLst>
          </p:cNvPr>
          <p:cNvSpPr>
            <a:spLocks noGrp="1"/>
          </p:cNvSpPr>
          <p:nvPr>
            <p:ph type="body" idx="1" hasCustomPrompt="1"/>
          </p:nvPr>
        </p:nvSpPr>
        <p:spPr>
          <a:xfrm>
            <a:off x="831850" y="4085375"/>
            <a:ext cx="9703980" cy="931688"/>
          </a:xfrm>
        </p:spPr>
        <p:txBody>
          <a:bodyPr/>
          <a:lstStyle>
            <a:lvl1pPr marL="0" indent="0">
              <a:buNone/>
              <a:defRPr sz="2400" b="1">
                <a:solidFill>
                  <a:srgbClr val="62839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Section subheading</a:t>
            </a:r>
          </a:p>
        </p:txBody>
      </p:sp>
      <p:pic>
        <p:nvPicPr>
          <p:cNvPr id="4" name="Picture 3">
            <a:extLst>
              <a:ext uri="{FF2B5EF4-FFF2-40B4-BE49-F238E27FC236}">
                <a16:creationId xmlns:a16="http://schemas.microsoft.com/office/drawing/2014/main" id="{232BC0C5-730C-0B26-8A56-5755E6EE224D}"/>
              </a:ext>
            </a:extLst>
          </p:cNvPr>
          <p:cNvPicPr>
            <a:picLocks noChangeAspect="1"/>
          </p:cNvPicPr>
          <p:nvPr/>
        </p:nvPicPr>
        <p:blipFill rotWithShape="1">
          <a:blip r:embed="rId2" cstate="screen">
            <a:alphaModFix amt="32000"/>
            <a:extLst>
              <a:ext uri="{28A0092B-C50C-407E-A947-70E740481C1C}">
                <a14:useLocalDpi xmlns:a14="http://schemas.microsoft.com/office/drawing/2010/main"/>
              </a:ext>
            </a:extLst>
          </a:blip>
          <a:srcRect/>
          <a:stretch/>
        </p:blipFill>
        <p:spPr>
          <a:xfrm>
            <a:off x="0" y="5548387"/>
            <a:ext cx="6096000" cy="873775"/>
          </a:xfrm>
          <a:prstGeom prst="rect">
            <a:avLst/>
          </a:prstGeom>
        </p:spPr>
      </p:pic>
      <p:pic>
        <p:nvPicPr>
          <p:cNvPr id="5" name="Picture 4">
            <a:extLst>
              <a:ext uri="{FF2B5EF4-FFF2-40B4-BE49-F238E27FC236}">
                <a16:creationId xmlns:a16="http://schemas.microsoft.com/office/drawing/2014/main" id="{A5A23049-5EAE-932F-71CC-A17650C19C8D}"/>
              </a:ext>
            </a:extLst>
          </p:cNvPr>
          <p:cNvPicPr>
            <a:picLocks noChangeAspect="1"/>
          </p:cNvPicPr>
          <p:nvPr/>
        </p:nvPicPr>
        <p:blipFill rotWithShape="1">
          <a:blip r:embed="rId3" cstate="screen">
            <a:alphaModFix amt="32000"/>
            <a:extLst>
              <a:ext uri="{28A0092B-C50C-407E-A947-70E740481C1C}">
                <a14:useLocalDpi xmlns:a14="http://schemas.microsoft.com/office/drawing/2010/main"/>
              </a:ext>
            </a:extLst>
          </a:blip>
          <a:srcRect/>
          <a:stretch/>
        </p:blipFill>
        <p:spPr>
          <a:xfrm>
            <a:off x="7892715" y="5548387"/>
            <a:ext cx="4299285" cy="873775"/>
          </a:xfrm>
          <a:prstGeom prst="rect">
            <a:avLst/>
          </a:prstGeom>
        </p:spPr>
      </p:pic>
    </p:spTree>
    <p:extLst>
      <p:ext uri="{BB962C8B-B14F-4D97-AF65-F5344CB8AC3E}">
        <p14:creationId xmlns:p14="http://schemas.microsoft.com/office/powerpoint/2010/main" val="1217681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CA6E-E99A-672C-E8CE-8AF11E8774F9}"/>
              </a:ext>
            </a:extLst>
          </p:cNvPr>
          <p:cNvSpPr>
            <a:spLocks noGrp="1"/>
          </p:cNvSpPr>
          <p:nvPr>
            <p:ph type="title"/>
          </p:nvPr>
        </p:nvSpPr>
        <p:spPr>
          <a:xfrm>
            <a:off x="838200" y="365126"/>
            <a:ext cx="10515600" cy="1001762"/>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30577A63-BAB5-AAE6-E532-9652EA3B18F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E8A793-90F1-9BCB-0B17-B7F518CAE9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3565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1681163"/>
            <a:ext cx="51577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5157787" cy="3684588"/>
          </a:xfrm>
        </p:spPr>
        <p:txBody>
          <a:bodyPr/>
          <a:lstStyle/>
          <a:p>
            <a:pPr lvl="0"/>
            <a:r>
              <a:rPr lang="en-US"/>
              <a:t>Click to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6172200" y="1681163"/>
            <a:ext cx="5183188"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6172200" y="2505075"/>
            <a:ext cx="5183188" cy="3684588"/>
          </a:xfrm>
        </p:spPr>
        <p:txBody>
          <a:bodyPr/>
          <a:lstStyle/>
          <a:p>
            <a:pPr lvl="0"/>
            <a:r>
              <a:rPr lang="en-US"/>
              <a:t>Click to edit column text</a:t>
            </a:r>
          </a:p>
        </p:txBody>
      </p:sp>
    </p:spTree>
    <p:extLst>
      <p:ext uri="{BB962C8B-B14F-4D97-AF65-F5344CB8AC3E}">
        <p14:creationId xmlns:p14="http://schemas.microsoft.com/office/powerpoint/2010/main" val="2198890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329782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4447095"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2505075"/>
            <a:ext cx="329782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8057561" y="1681163"/>
            <a:ext cx="329782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2505075"/>
            <a:ext cx="3297827" cy="3684588"/>
          </a:xfrm>
        </p:spPr>
        <p:txBody>
          <a:bodyPr/>
          <a:lstStyle/>
          <a:p>
            <a:pPr lvl="0"/>
            <a:r>
              <a:rPr lang="en-US"/>
              <a:t>Click to edit column text</a:t>
            </a:r>
          </a:p>
        </p:txBody>
      </p:sp>
    </p:spTree>
    <p:extLst>
      <p:ext uri="{BB962C8B-B14F-4D97-AF65-F5344CB8AC3E}">
        <p14:creationId xmlns:p14="http://schemas.microsoft.com/office/powerpoint/2010/main" val="4222492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 Column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p:nvPr>
        </p:nvSpPr>
        <p:spPr>
          <a:xfrm>
            <a:off x="839788"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2505075"/>
            <a:ext cx="2439287" cy="3684588"/>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p:nvPr>
        </p:nvSpPr>
        <p:spPr>
          <a:xfrm>
            <a:off x="3531892"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31892" y="2505075"/>
            <a:ext cx="2439287" cy="3684588"/>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p:nvPr>
        </p:nvSpPr>
        <p:spPr>
          <a:xfrm>
            <a:off x="6223996"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6223996" y="2505075"/>
            <a:ext cx="2439287" cy="3684588"/>
          </a:xfrm>
        </p:spPr>
        <p:txBody>
          <a:bodyPr/>
          <a:lstStyle/>
          <a:p>
            <a:pPr lvl="0"/>
            <a:r>
              <a:rPr lang="en-US"/>
              <a:t>Click to edit column text</a:t>
            </a:r>
          </a:p>
        </p:txBody>
      </p:sp>
      <p:sp>
        <p:nvSpPr>
          <p:cNvPr id="9" name="Text Placeholder 4">
            <a:extLst>
              <a:ext uri="{FF2B5EF4-FFF2-40B4-BE49-F238E27FC236}">
                <a16:creationId xmlns:a16="http://schemas.microsoft.com/office/drawing/2014/main" id="{0C7AA1EB-4B62-3D92-555B-E26E0C3639F7}"/>
              </a:ext>
            </a:extLst>
          </p:cNvPr>
          <p:cNvSpPr>
            <a:spLocks noGrp="1"/>
          </p:cNvSpPr>
          <p:nvPr>
            <p:ph type="body" sz="quarter" idx="12"/>
          </p:nvPr>
        </p:nvSpPr>
        <p:spPr>
          <a:xfrm>
            <a:off x="8916100" y="1681163"/>
            <a:ext cx="2439287" cy="823912"/>
          </a:xfrm>
        </p:spPr>
        <p:txBody>
          <a:bodyPr anchor="b"/>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A77466C3-AA6C-BC31-5FC3-1D66C3F8C6B7}"/>
              </a:ext>
            </a:extLst>
          </p:cNvPr>
          <p:cNvSpPr>
            <a:spLocks noGrp="1"/>
          </p:cNvSpPr>
          <p:nvPr>
            <p:ph sz="quarter" idx="13" hasCustomPrompt="1"/>
          </p:nvPr>
        </p:nvSpPr>
        <p:spPr>
          <a:xfrm>
            <a:off x="8916100" y="2505075"/>
            <a:ext cx="2439287" cy="3684588"/>
          </a:xfrm>
        </p:spPr>
        <p:txBody>
          <a:bodyPr/>
          <a:lstStyle/>
          <a:p>
            <a:pPr lvl="0"/>
            <a:r>
              <a:rPr lang="en-US"/>
              <a:t>Click to edit column text</a:t>
            </a:r>
          </a:p>
        </p:txBody>
      </p:sp>
    </p:spTree>
    <p:extLst>
      <p:ext uri="{BB962C8B-B14F-4D97-AF65-F5344CB8AC3E}">
        <p14:creationId xmlns:p14="http://schemas.microsoft.com/office/powerpoint/2010/main" val="331958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329782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4447095"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4447095" y="3702279"/>
            <a:ext cx="3297827" cy="2651387"/>
          </a:xfrm>
        </p:spPr>
        <p:txBody>
          <a:bodyPr/>
          <a:lstStyle/>
          <a:p>
            <a:pPr lvl="0"/>
            <a:r>
              <a:rPr lang="en-US"/>
              <a:t>Click to edit column text</a:t>
            </a:r>
          </a:p>
        </p:txBody>
      </p:sp>
      <p:sp>
        <p:nvSpPr>
          <p:cNvPr id="7" name="Text Placeholder 4">
            <a:extLst>
              <a:ext uri="{FF2B5EF4-FFF2-40B4-BE49-F238E27FC236}">
                <a16:creationId xmlns:a16="http://schemas.microsoft.com/office/drawing/2014/main" id="{0D4BBB3D-BD29-D027-AE92-5CD25D675890}"/>
              </a:ext>
            </a:extLst>
          </p:cNvPr>
          <p:cNvSpPr>
            <a:spLocks noGrp="1"/>
          </p:cNvSpPr>
          <p:nvPr>
            <p:ph type="body" sz="quarter" idx="10" hasCustomPrompt="1"/>
          </p:nvPr>
        </p:nvSpPr>
        <p:spPr>
          <a:xfrm>
            <a:off x="8057561" y="2878367"/>
            <a:ext cx="329782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8" name="Content Placeholder 5">
            <a:extLst>
              <a:ext uri="{FF2B5EF4-FFF2-40B4-BE49-F238E27FC236}">
                <a16:creationId xmlns:a16="http://schemas.microsoft.com/office/drawing/2014/main" id="{D5EA39C2-4126-6C54-3496-A52E9606F995}"/>
              </a:ext>
            </a:extLst>
          </p:cNvPr>
          <p:cNvSpPr>
            <a:spLocks noGrp="1"/>
          </p:cNvSpPr>
          <p:nvPr>
            <p:ph sz="quarter" idx="11" hasCustomPrompt="1"/>
          </p:nvPr>
        </p:nvSpPr>
        <p:spPr>
          <a:xfrm>
            <a:off x="8057561" y="3702279"/>
            <a:ext cx="329782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4437650"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Picture Placeholder 2">
            <a:extLst>
              <a:ext uri="{FF2B5EF4-FFF2-40B4-BE49-F238E27FC236}">
                <a16:creationId xmlns:a16="http://schemas.microsoft.com/office/drawing/2014/main" id="{F3E16051-D31E-53E9-CA36-AC41E7C6532E}"/>
              </a:ext>
            </a:extLst>
          </p:cNvPr>
          <p:cNvSpPr>
            <a:spLocks noGrp="1"/>
          </p:cNvSpPr>
          <p:nvPr>
            <p:ph type="pic" idx="14"/>
          </p:nvPr>
        </p:nvSpPr>
        <p:spPr>
          <a:xfrm>
            <a:off x="8048116" y="1533443"/>
            <a:ext cx="3288401"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417579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Picture Colum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2A02-7054-9511-EBDC-1882DA1F349E}"/>
              </a:ext>
            </a:extLst>
          </p:cNvPr>
          <p:cNvSpPr>
            <a:spLocks noGrp="1"/>
          </p:cNvSpPr>
          <p:nvPr>
            <p:ph type="title"/>
          </p:nvPr>
        </p:nvSpPr>
        <p:spPr>
          <a:xfrm>
            <a:off x="839788" y="365126"/>
            <a:ext cx="10515600" cy="1001761"/>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A1EF31-1AC7-3564-203D-393EF1692F1A}"/>
              </a:ext>
            </a:extLst>
          </p:cNvPr>
          <p:cNvSpPr>
            <a:spLocks noGrp="1"/>
          </p:cNvSpPr>
          <p:nvPr>
            <p:ph type="body" idx="1" hasCustomPrompt="1"/>
          </p:nvPr>
        </p:nvSpPr>
        <p:spPr>
          <a:xfrm>
            <a:off x="839788"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4" name="Content Placeholder 3">
            <a:extLst>
              <a:ext uri="{FF2B5EF4-FFF2-40B4-BE49-F238E27FC236}">
                <a16:creationId xmlns:a16="http://schemas.microsoft.com/office/drawing/2014/main" id="{8EE2D6F4-0B8A-F080-0E5C-6D98A0026855}"/>
              </a:ext>
            </a:extLst>
          </p:cNvPr>
          <p:cNvSpPr>
            <a:spLocks noGrp="1"/>
          </p:cNvSpPr>
          <p:nvPr>
            <p:ph sz="half" idx="2" hasCustomPrompt="1"/>
          </p:nvPr>
        </p:nvSpPr>
        <p:spPr>
          <a:xfrm>
            <a:off x="839788" y="3702279"/>
            <a:ext cx="2439287" cy="2651387"/>
          </a:xfrm>
        </p:spPr>
        <p:txBody>
          <a:bodyPr/>
          <a:lstStyle/>
          <a:p>
            <a:pPr lvl="0"/>
            <a:r>
              <a:rPr lang="en-US"/>
              <a:t>Click to edit column text</a:t>
            </a:r>
          </a:p>
        </p:txBody>
      </p:sp>
      <p:sp>
        <p:nvSpPr>
          <p:cNvPr id="5" name="Text Placeholder 4">
            <a:extLst>
              <a:ext uri="{FF2B5EF4-FFF2-40B4-BE49-F238E27FC236}">
                <a16:creationId xmlns:a16="http://schemas.microsoft.com/office/drawing/2014/main" id="{03F02513-7854-00EB-869A-D15DD067B9CA}"/>
              </a:ext>
            </a:extLst>
          </p:cNvPr>
          <p:cNvSpPr>
            <a:spLocks noGrp="1"/>
          </p:cNvSpPr>
          <p:nvPr>
            <p:ph type="body" sz="quarter" idx="3" hasCustomPrompt="1"/>
          </p:nvPr>
        </p:nvSpPr>
        <p:spPr>
          <a:xfrm>
            <a:off x="3541337"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6" name="Content Placeholder 5">
            <a:extLst>
              <a:ext uri="{FF2B5EF4-FFF2-40B4-BE49-F238E27FC236}">
                <a16:creationId xmlns:a16="http://schemas.microsoft.com/office/drawing/2014/main" id="{05367918-8A2C-2CC3-371A-EF4EFF847E15}"/>
              </a:ext>
            </a:extLst>
          </p:cNvPr>
          <p:cNvSpPr>
            <a:spLocks noGrp="1"/>
          </p:cNvSpPr>
          <p:nvPr>
            <p:ph sz="quarter" idx="4" hasCustomPrompt="1"/>
          </p:nvPr>
        </p:nvSpPr>
        <p:spPr>
          <a:xfrm>
            <a:off x="3541337" y="3702279"/>
            <a:ext cx="2439287" cy="2651387"/>
          </a:xfrm>
        </p:spPr>
        <p:txBody>
          <a:bodyPr/>
          <a:lstStyle/>
          <a:p>
            <a:pPr lvl="0"/>
            <a:r>
              <a:rPr lang="en-US"/>
              <a:t>Click to edit column text</a:t>
            </a:r>
          </a:p>
        </p:txBody>
      </p:sp>
      <p:sp>
        <p:nvSpPr>
          <p:cNvPr id="9" name="Picture Placeholder 2">
            <a:extLst>
              <a:ext uri="{FF2B5EF4-FFF2-40B4-BE49-F238E27FC236}">
                <a16:creationId xmlns:a16="http://schemas.microsoft.com/office/drawing/2014/main" id="{9F3D66C9-BE02-3AE8-C07B-748FBB391F45}"/>
              </a:ext>
            </a:extLst>
          </p:cNvPr>
          <p:cNvSpPr>
            <a:spLocks noGrp="1"/>
          </p:cNvSpPr>
          <p:nvPr>
            <p:ph type="pic" idx="12"/>
          </p:nvPr>
        </p:nvSpPr>
        <p:spPr>
          <a:xfrm>
            <a:off x="846038"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Picture Placeholder 2">
            <a:extLst>
              <a:ext uri="{FF2B5EF4-FFF2-40B4-BE49-F238E27FC236}">
                <a16:creationId xmlns:a16="http://schemas.microsoft.com/office/drawing/2014/main" id="{4A5A22DA-D8CE-78A2-538A-B239A7EACA7C}"/>
              </a:ext>
            </a:extLst>
          </p:cNvPr>
          <p:cNvSpPr>
            <a:spLocks noGrp="1"/>
          </p:cNvSpPr>
          <p:nvPr>
            <p:ph type="pic" idx="13"/>
          </p:nvPr>
        </p:nvSpPr>
        <p:spPr>
          <a:xfrm>
            <a:off x="3531892"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6" name="Text Placeholder 2">
            <a:extLst>
              <a:ext uri="{FF2B5EF4-FFF2-40B4-BE49-F238E27FC236}">
                <a16:creationId xmlns:a16="http://schemas.microsoft.com/office/drawing/2014/main" id="{50E8D924-A462-2F28-3970-DEF0A3A04D04}"/>
              </a:ext>
            </a:extLst>
          </p:cNvPr>
          <p:cNvSpPr>
            <a:spLocks noGrp="1"/>
          </p:cNvSpPr>
          <p:nvPr>
            <p:ph type="body" idx="14" hasCustomPrompt="1"/>
          </p:nvPr>
        </p:nvSpPr>
        <p:spPr>
          <a:xfrm>
            <a:off x="6220219"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7" name="Content Placeholder 3">
            <a:extLst>
              <a:ext uri="{FF2B5EF4-FFF2-40B4-BE49-F238E27FC236}">
                <a16:creationId xmlns:a16="http://schemas.microsoft.com/office/drawing/2014/main" id="{CCB3DA10-D7DF-B438-7A9C-C95E4BAE091D}"/>
              </a:ext>
            </a:extLst>
          </p:cNvPr>
          <p:cNvSpPr>
            <a:spLocks noGrp="1"/>
          </p:cNvSpPr>
          <p:nvPr>
            <p:ph sz="half" idx="15" hasCustomPrompt="1"/>
          </p:nvPr>
        </p:nvSpPr>
        <p:spPr>
          <a:xfrm>
            <a:off x="6220219" y="3702279"/>
            <a:ext cx="2439287" cy="2651387"/>
          </a:xfrm>
        </p:spPr>
        <p:txBody>
          <a:bodyPr/>
          <a:lstStyle/>
          <a:p>
            <a:pPr lvl="0"/>
            <a:r>
              <a:rPr lang="en-US"/>
              <a:t>Click to edit column text</a:t>
            </a:r>
          </a:p>
        </p:txBody>
      </p:sp>
      <p:sp>
        <p:nvSpPr>
          <p:cNvPr id="18" name="Text Placeholder 4">
            <a:extLst>
              <a:ext uri="{FF2B5EF4-FFF2-40B4-BE49-F238E27FC236}">
                <a16:creationId xmlns:a16="http://schemas.microsoft.com/office/drawing/2014/main" id="{2634D058-EFD9-DC0D-2D14-7C7469EF2652}"/>
              </a:ext>
            </a:extLst>
          </p:cNvPr>
          <p:cNvSpPr>
            <a:spLocks noGrp="1"/>
          </p:cNvSpPr>
          <p:nvPr>
            <p:ph type="body" sz="quarter" idx="16" hasCustomPrompt="1"/>
          </p:nvPr>
        </p:nvSpPr>
        <p:spPr>
          <a:xfrm>
            <a:off x="8916100" y="2878367"/>
            <a:ext cx="2439287" cy="725846"/>
          </a:xfrm>
        </p:spPr>
        <p:txBody>
          <a:bodyPr anchor="t"/>
          <a:lstStyle>
            <a:lvl1pPr marL="0" indent="0">
              <a:buNone/>
              <a:defRPr sz="2400" b="1">
                <a:solidFill>
                  <a:srgbClr val="62839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column header</a:t>
            </a:r>
          </a:p>
        </p:txBody>
      </p:sp>
      <p:sp>
        <p:nvSpPr>
          <p:cNvPr id="19" name="Content Placeholder 5">
            <a:extLst>
              <a:ext uri="{FF2B5EF4-FFF2-40B4-BE49-F238E27FC236}">
                <a16:creationId xmlns:a16="http://schemas.microsoft.com/office/drawing/2014/main" id="{3D5896FD-2DF0-0AF2-4592-E4EF492274D9}"/>
              </a:ext>
            </a:extLst>
          </p:cNvPr>
          <p:cNvSpPr>
            <a:spLocks noGrp="1"/>
          </p:cNvSpPr>
          <p:nvPr>
            <p:ph sz="quarter" idx="17" hasCustomPrompt="1"/>
          </p:nvPr>
        </p:nvSpPr>
        <p:spPr>
          <a:xfrm>
            <a:off x="8916100" y="3702279"/>
            <a:ext cx="2439287" cy="2651387"/>
          </a:xfrm>
        </p:spPr>
        <p:txBody>
          <a:bodyPr/>
          <a:lstStyle/>
          <a:p>
            <a:pPr lvl="0"/>
            <a:r>
              <a:rPr lang="en-US"/>
              <a:t>Click to edit column text</a:t>
            </a:r>
          </a:p>
        </p:txBody>
      </p:sp>
      <p:sp>
        <p:nvSpPr>
          <p:cNvPr id="20" name="Picture Placeholder 2">
            <a:extLst>
              <a:ext uri="{FF2B5EF4-FFF2-40B4-BE49-F238E27FC236}">
                <a16:creationId xmlns:a16="http://schemas.microsoft.com/office/drawing/2014/main" id="{9F33B8E1-1CDB-6E40-CFCB-480EA6B48AD6}"/>
              </a:ext>
            </a:extLst>
          </p:cNvPr>
          <p:cNvSpPr>
            <a:spLocks noGrp="1"/>
          </p:cNvSpPr>
          <p:nvPr>
            <p:ph type="pic" idx="18"/>
          </p:nvPr>
        </p:nvSpPr>
        <p:spPr>
          <a:xfrm>
            <a:off x="6226469"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1" name="Picture Placeholder 2">
            <a:extLst>
              <a:ext uri="{FF2B5EF4-FFF2-40B4-BE49-F238E27FC236}">
                <a16:creationId xmlns:a16="http://schemas.microsoft.com/office/drawing/2014/main" id="{EB900533-BC42-4EA7-CFCF-5AC919E59317}"/>
              </a:ext>
            </a:extLst>
          </p:cNvPr>
          <p:cNvSpPr>
            <a:spLocks noGrp="1"/>
          </p:cNvSpPr>
          <p:nvPr>
            <p:ph type="pic" idx="19"/>
          </p:nvPr>
        </p:nvSpPr>
        <p:spPr>
          <a:xfrm>
            <a:off x="8906655" y="1533443"/>
            <a:ext cx="2432315" cy="1206631"/>
          </a:xfrm>
        </p:spPr>
        <p:txBody>
          <a:bodyPr/>
          <a:lstStyle>
            <a:lvl1pPr marL="0" indent="0">
              <a:buNone/>
              <a:defRPr sz="3200">
                <a:solidFill>
                  <a:schemeClr val="bg1">
                    <a:lumMod val="8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37285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9CFBB4-B12E-BEEB-F418-BE99C115FA98}"/>
              </a:ext>
            </a:extLst>
          </p:cNvPr>
          <p:cNvSpPr>
            <a:spLocks noGrp="1"/>
          </p:cNvSpPr>
          <p:nvPr>
            <p:ph type="title"/>
          </p:nvPr>
        </p:nvSpPr>
        <p:spPr>
          <a:xfrm>
            <a:off x="838200" y="365126"/>
            <a:ext cx="10515600" cy="1087808"/>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77E02F67-6C87-3F1D-1D8D-7B433C4DC074}"/>
              </a:ext>
            </a:extLst>
          </p:cNvPr>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0EFBA889-2028-6C1B-AAAF-00C7004E94CA}"/>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8" name="Picture 7">
            <a:extLst>
              <a:ext uri="{FF2B5EF4-FFF2-40B4-BE49-F238E27FC236}">
                <a16:creationId xmlns:a16="http://schemas.microsoft.com/office/drawing/2014/main" id="{ADB9F856-23FA-8F71-39ED-3A86FDB3198B}"/>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4" name="Rectangle 3">
            <a:extLst>
              <a:ext uri="{FF2B5EF4-FFF2-40B4-BE49-F238E27FC236}">
                <a16:creationId xmlns:a16="http://schemas.microsoft.com/office/drawing/2014/main" id="{D193E08C-6832-01C1-EDAC-45AD91049D6D}"/>
              </a:ext>
            </a:extLst>
          </p:cNvPr>
          <p:cNvSpPr/>
          <p:nvPr/>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5" name="Picture 4">
            <a:extLst>
              <a:ext uri="{FF2B5EF4-FFF2-40B4-BE49-F238E27FC236}">
                <a16:creationId xmlns:a16="http://schemas.microsoft.com/office/drawing/2014/main" id="{14F0C5A4-3772-1AB6-98AF-67FD3CE20FEA}"/>
              </a:ext>
            </a:extLst>
          </p:cNvPr>
          <p:cNvPicPr>
            <a:picLocks noChangeAspect="1"/>
          </p:cNvPicPr>
          <p:nvPr/>
        </p:nvPicPr>
        <p:blipFill>
          <a:blip r:embed="rId25">
            <a:alphaModFix/>
          </a:blip>
          <a:stretch>
            <a:fillRect/>
          </a:stretch>
        </p:blipFill>
        <p:spPr>
          <a:xfrm>
            <a:off x="11488230" y="6677246"/>
            <a:ext cx="618894" cy="80227"/>
          </a:xfrm>
          <a:prstGeom prst="rect">
            <a:avLst/>
          </a:prstGeom>
        </p:spPr>
      </p:pic>
      <p:sp>
        <p:nvSpPr>
          <p:cNvPr id="6" name="Rectangle 5">
            <a:extLst>
              <a:ext uri="{FF2B5EF4-FFF2-40B4-BE49-F238E27FC236}">
                <a16:creationId xmlns:a16="http://schemas.microsoft.com/office/drawing/2014/main" id="{73B69277-C6D6-849E-1CBA-2529AD14D749}"/>
              </a:ext>
            </a:extLst>
          </p:cNvPr>
          <p:cNvSpPr/>
          <p:nvPr userDrawn="1"/>
        </p:nvSpPr>
        <p:spPr>
          <a:xfrm>
            <a:off x="0" y="6549655"/>
            <a:ext cx="12192000" cy="308345"/>
          </a:xfrm>
          <a:prstGeom prst="rect">
            <a:avLst/>
          </a:prstGeom>
          <a:solidFill>
            <a:srgbClr val="F2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Arial" panose="020B0604020202020204" pitchFamily="34" charset="0"/>
            </a:endParaRPr>
          </a:p>
        </p:txBody>
      </p:sp>
      <p:pic>
        <p:nvPicPr>
          <p:cNvPr id="9" name="Picture 8">
            <a:extLst>
              <a:ext uri="{FF2B5EF4-FFF2-40B4-BE49-F238E27FC236}">
                <a16:creationId xmlns:a16="http://schemas.microsoft.com/office/drawing/2014/main" id="{1FF6A649-F9A5-0D13-9FEF-40070391CE19}"/>
              </a:ext>
            </a:extLst>
          </p:cNvPr>
          <p:cNvPicPr>
            <a:picLocks noChangeAspect="1"/>
          </p:cNvPicPr>
          <p:nvPr userDrawn="1"/>
        </p:nvPicPr>
        <p:blipFill>
          <a:blip r:embed="rId25">
            <a:alphaModFix/>
          </a:blip>
          <a:stretch>
            <a:fillRect/>
          </a:stretch>
        </p:blipFill>
        <p:spPr>
          <a:xfrm>
            <a:off x="11488230" y="6677246"/>
            <a:ext cx="618894" cy="80227"/>
          </a:xfrm>
          <a:prstGeom prst="rect">
            <a:avLst/>
          </a:prstGeom>
        </p:spPr>
      </p:pic>
    </p:spTree>
    <p:extLst>
      <p:ext uri="{BB962C8B-B14F-4D97-AF65-F5344CB8AC3E}">
        <p14:creationId xmlns:p14="http://schemas.microsoft.com/office/powerpoint/2010/main" val="354728276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 id="2147483739" r:id="rId21"/>
    <p:sldLayoutId id="2147483741" r:id="rId22"/>
    <p:sldLayoutId id="2147483671" r:id="rId23"/>
  </p:sldLayoutIdLst>
  <p:txStyles>
    <p:title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50.xml"/><Relationship Id="rId1" Type="http://schemas.openxmlformats.org/officeDocument/2006/relationships/slideLayout" Target="../slideLayouts/slideLayout15.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717alliance.org/" TargetMode="External"/><Relationship Id="rId7" Type="http://schemas.openxmlformats.org/officeDocument/2006/relationships/hyperlink" Target="https://717alliance.org/faq/" TargetMode="External"/><Relationship Id="rId2" Type="http://schemas.openxmlformats.org/officeDocument/2006/relationships/notesSlide" Target="../notesSlides/notesSlide58.xml"/><Relationship Id="rId1" Type="http://schemas.openxmlformats.org/officeDocument/2006/relationships/slideLayout" Target="../slideLayouts/slideLayout17.xml"/><Relationship Id="rId6" Type="http://schemas.openxmlformats.org/officeDocument/2006/relationships/hyperlink" Target="https://717alliance.org/resource-library/?category=advocacy-briefs" TargetMode="External"/><Relationship Id="rId5" Type="http://schemas.openxmlformats.org/officeDocument/2006/relationships/hyperlink" Target="https://717alliance.org/digital-toolkit/fr/" TargetMode="External"/><Relationship Id="rId4" Type="http://schemas.openxmlformats.org/officeDocument/2006/relationships/hyperlink" Target="https://717alliance.org/get-started/" TargetMode="External"/><Relationship Id="rId9" Type="http://schemas.openxmlformats.org/officeDocument/2006/relationships/image" Target="../media/image36.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74725" y="2734590"/>
            <a:ext cx="8616748" cy="1749696"/>
          </a:xfrm>
        </p:spPr>
        <p:txBody>
          <a:bodyPr vert="horz" lIns="91440" tIns="45720" rIns="91440" bIns="45720" rtlCol="0" anchor="t">
            <a:noAutofit/>
          </a:bodyPr>
          <a:lstStyle/>
          <a:p>
            <a:pPr>
              <a:lnSpc>
                <a:spcPct val="110000"/>
              </a:lnSpc>
            </a:pPr>
            <a:r>
              <a:rPr lang="fr-FR" dirty="0">
                <a:latin typeface="Arial"/>
                <a:cs typeface="Arial"/>
              </a:rPr>
              <a:t>Atelier de formation technique à l’approche 7-1-7 </a:t>
            </a:r>
          </a:p>
        </p:txBody>
      </p:sp>
      <p:sp>
        <p:nvSpPr>
          <p:cNvPr id="5" name="Text Placeholder 4">
            <a:extLst>
              <a:ext uri="{FF2B5EF4-FFF2-40B4-BE49-F238E27FC236}">
                <a16:creationId xmlns:a16="http://schemas.microsoft.com/office/drawing/2014/main" id="{E6971593-170C-A362-34EF-AE33984F13B7}"/>
              </a:ext>
            </a:extLst>
          </p:cNvPr>
          <p:cNvSpPr>
            <a:spLocks noGrp="1"/>
          </p:cNvSpPr>
          <p:nvPr>
            <p:ph type="body" sz="quarter" idx="14"/>
          </p:nvPr>
        </p:nvSpPr>
        <p:spPr>
          <a:xfrm>
            <a:off x="974725" y="4493924"/>
            <a:ext cx="9144000" cy="539750"/>
          </a:xfrm>
        </p:spPr>
        <p:txBody>
          <a:bodyPr>
            <a:normAutofit/>
          </a:bodyPr>
          <a:lstStyle/>
          <a:p>
            <a:r>
              <a:rPr lang="fr-FR">
                <a:latin typeface="Arial"/>
                <a:cs typeface="Arial"/>
              </a:rPr>
              <a:t>Adopter et utiliser la cible 7-1-7</a:t>
            </a:r>
          </a:p>
        </p:txBody>
      </p:sp>
    </p:spTree>
    <p:extLst>
      <p:ext uri="{BB962C8B-B14F-4D97-AF65-F5344CB8AC3E}">
        <p14:creationId xmlns:p14="http://schemas.microsoft.com/office/powerpoint/2010/main" val="111912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D91E695-B811-EF58-E167-44D6FA68CD4B}"/>
              </a:ext>
            </a:extLst>
          </p:cNvPr>
          <p:cNvPicPr>
            <a:picLocks noGrp="1" noChangeAspect="1"/>
          </p:cNvPicPr>
          <p:nvPr>
            <p:ph idx="1"/>
          </p:nvPr>
        </p:nvPicPr>
        <p:blipFill>
          <a:blip r:embed="rId3"/>
          <a:srcRect/>
          <a:stretch/>
        </p:blipFill>
        <p:spPr>
          <a:xfrm>
            <a:off x="391510" y="341066"/>
            <a:ext cx="5326117" cy="5993524"/>
          </a:xfrm>
          <a:ln>
            <a:noFill/>
          </a:ln>
        </p:spPr>
      </p:pic>
      <p:sp>
        <p:nvSpPr>
          <p:cNvPr id="5" name="TextBox 4">
            <a:extLst>
              <a:ext uri="{FF2B5EF4-FFF2-40B4-BE49-F238E27FC236}">
                <a16:creationId xmlns:a16="http://schemas.microsoft.com/office/drawing/2014/main" id="{328A298E-33E8-79D5-FBDC-CB2F22D3FAD9}"/>
              </a:ext>
            </a:extLst>
          </p:cNvPr>
          <p:cNvSpPr txBox="1"/>
          <p:nvPr/>
        </p:nvSpPr>
        <p:spPr>
          <a:xfrm>
            <a:off x="6019724" y="1012496"/>
            <a:ext cx="5388582"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2600" dirty="0">
                <a:latin typeface="Arial"/>
                <a:ea typeface="Arial"/>
                <a:cs typeface="Arial"/>
              </a:rPr>
              <a:t>Soumettre vos questions et idées dans l’espace </a:t>
            </a:r>
            <a:r>
              <a:rPr lang="fr-FR" sz="2600" b="1" dirty="0">
                <a:solidFill>
                  <a:schemeClr val="accent1"/>
                </a:solidFill>
                <a:latin typeface="Arial"/>
                <a:ea typeface="Arial"/>
                <a:cs typeface="Arial"/>
              </a:rPr>
              <a:t>Faisons le point</a:t>
            </a:r>
            <a:r>
              <a:rPr lang="fr-FR" sz="2600" dirty="0">
                <a:latin typeface="Arial"/>
                <a:ea typeface="Arial"/>
                <a:cs typeface="Arial"/>
              </a:rPr>
              <a:t>.</a:t>
            </a:r>
          </a:p>
          <a:p>
            <a:endParaRPr lang="en-US" sz="2600" dirty="0">
              <a:latin typeface="Arial"/>
              <a:ea typeface="Calibri"/>
              <a:cs typeface="Arial"/>
            </a:endParaRPr>
          </a:p>
          <a:p>
            <a:r>
              <a:rPr lang="fr-FR" sz="2600" dirty="0">
                <a:latin typeface="Arial"/>
                <a:ea typeface="Arial"/>
                <a:cs typeface="Arial"/>
              </a:rPr>
              <a:t>Elles seront abordées :</a:t>
            </a:r>
          </a:p>
          <a:p>
            <a:pPr marL="285750" indent="-285750">
              <a:buFont typeface="Arial"/>
              <a:buChar char="•"/>
            </a:pPr>
            <a:r>
              <a:rPr lang="fr-FR" sz="2600" dirty="0">
                <a:latin typeface="Arial"/>
                <a:ea typeface="Arial"/>
                <a:cs typeface="Arial"/>
              </a:rPr>
              <a:t>à des moments précis pendant la formation ;</a:t>
            </a:r>
          </a:p>
          <a:p>
            <a:pPr marL="285750" indent="-285750">
              <a:buFont typeface="Arial"/>
              <a:buChar char="•"/>
            </a:pPr>
            <a:r>
              <a:rPr lang="fr-FR" sz="2600" dirty="0">
                <a:latin typeface="Arial"/>
                <a:ea typeface="Arial"/>
                <a:cs typeface="Arial"/>
              </a:rPr>
              <a:t>par des experts lors de leurs présentations ;</a:t>
            </a:r>
          </a:p>
          <a:p>
            <a:pPr marL="285750" indent="-285750">
              <a:buFont typeface="Arial"/>
              <a:buChar char="•"/>
            </a:pPr>
            <a:r>
              <a:rPr lang="fr-FR" sz="2600" dirty="0">
                <a:latin typeface="Arial"/>
                <a:ea typeface="Arial"/>
                <a:cs typeface="Arial"/>
              </a:rPr>
              <a:t>après la formation (par exemple, par e-mail), si nécessaire.</a:t>
            </a:r>
          </a:p>
          <a:p>
            <a:endParaRPr lang="en-US" sz="2600" dirty="0">
              <a:latin typeface="Arial"/>
              <a:ea typeface="Calibri"/>
              <a:cs typeface="Arial"/>
            </a:endParaRPr>
          </a:p>
          <a:p>
            <a:endParaRPr lang="en-US" sz="2600" dirty="0">
              <a:latin typeface="Arial"/>
              <a:ea typeface="Calibri"/>
              <a:cs typeface="Arial"/>
            </a:endParaRPr>
          </a:p>
        </p:txBody>
      </p:sp>
    </p:spTree>
    <p:extLst>
      <p:ext uri="{BB962C8B-B14F-4D97-AF65-F5344CB8AC3E}">
        <p14:creationId xmlns:p14="http://schemas.microsoft.com/office/powerpoint/2010/main" val="164329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858744-0220-2E9F-9AF0-8F0617B187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25550D-F8B9-586E-3553-8A99B0BE6ADF}"/>
              </a:ext>
            </a:extLst>
          </p:cNvPr>
          <p:cNvSpPr>
            <a:spLocks noGrp="1"/>
          </p:cNvSpPr>
          <p:nvPr>
            <p:ph type="title"/>
          </p:nvPr>
        </p:nvSpPr>
        <p:spPr/>
        <p:txBody>
          <a:bodyPr>
            <a:normAutofit/>
          </a:bodyPr>
          <a:lstStyle/>
          <a:p>
            <a:r>
              <a:rPr lang="fr-FR" sz="5400">
                <a:latin typeface="Arial"/>
                <a:cs typeface="Arial"/>
              </a:rPr>
              <a:t>Faisons le point </a:t>
            </a:r>
          </a:p>
        </p:txBody>
      </p:sp>
      <p:sp>
        <p:nvSpPr>
          <p:cNvPr id="4" name="Text Placeholder 3">
            <a:extLst>
              <a:ext uri="{FF2B5EF4-FFF2-40B4-BE49-F238E27FC236}">
                <a16:creationId xmlns:a16="http://schemas.microsoft.com/office/drawing/2014/main" id="{F67B0EDE-BAEA-7500-F929-9CF5B7E49A13}"/>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fr-FR">
                <a:latin typeface="Arial"/>
                <a:cs typeface="Arial"/>
              </a:rPr>
              <a:t>Répondons à quelques questions.</a:t>
            </a:r>
          </a:p>
        </p:txBody>
      </p:sp>
    </p:spTree>
    <p:extLst>
      <p:ext uri="{BB962C8B-B14F-4D97-AF65-F5344CB8AC3E}">
        <p14:creationId xmlns:p14="http://schemas.microsoft.com/office/powerpoint/2010/main" val="182184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3EDCC-1230-5CB0-E80C-760A15DB9A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B543A3-A042-B67D-A268-E7931528C718}"/>
              </a:ext>
            </a:extLst>
          </p:cNvPr>
          <p:cNvSpPr>
            <a:spLocks noGrp="1"/>
          </p:cNvSpPr>
          <p:nvPr>
            <p:ph type="title"/>
          </p:nvPr>
        </p:nvSpPr>
        <p:spPr>
          <a:xfrm>
            <a:off x="604229" y="1437511"/>
            <a:ext cx="3705124" cy="2282808"/>
          </a:xfrm>
        </p:spPr>
        <p:txBody>
          <a:bodyPr/>
          <a:lstStyle/>
          <a:p>
            <a:r>
              <a:rPr lang="fr-FR" sz="3000" dirty="0">
                <a:latin typeface="Arial"/>
                <a:cs typeface="Arial"/>
              </a:rPr>
              <a:t>Étude des questions de l’espace « Faisons le point »</a:t>
            </a:r>
          </a:p>
        </p:txBody>
      </p:sp>
      <p:sp>
        <p:nvSpPr>
          <p:cNvPr id="3" name="Content Placeholder 2">
            <a:extLst>
              <a:ext uri="{FF2B5EF4-FFF2-40B4-BE49-F238E27FC236}">
                <a16:creationId xmlns:a16="http://schemas.microsoft.com/office/drawing/2014/main" id="{082A35A7-C8BE-8EE7-8DB8-C7DAF902067B}"/>
              </a:ext>
            </a:extLst>
          </p:cNvPr>
          <p:cNvSpPr>
            <a:spLocks noGrp="1"/>
          </p:cNvSpPr>
          <p:nvPr>
            <p:ph idx="1"/>
          </p:nvPr>
        </p:nvSpPr>
        <p:spPr>
          <a:xfrm>
            <a:off x="4835951" y="1433227"/>
            <a:ext cx="6693029" cy="5024133"/>
          </a:xfrm>
        </p:spPr>
        <p:txBody>
          <a:bodyPr vert="horz" lIns="91440" tIns="45720" rIns="91440" bIns="45720" rtlCol="0" anchor="t">
            <a:noAutofit/>
          </a:bodyPr>
          <a:lstStyle/>
          <a:p>
            <a:pPr marL="0" indent="0">
              <a:buNone/>
            </a:pPr>
            <a:r>
              <a:rPr lang="fr-FR" sz="2400" b="1" i="0" u="none" strike="noStrike" dirty="0">
                <a:solidFill>
                  <a:srgbClr val="000000"/>
                </a:solidFill>
                <a:effectLst/>
                <a:latin typeface="Arial"/>
                <a:cs typeface="Arial"/>
              </a:rPr>
              <a:t>Q</a:t>
            </a:r>
            <a:r>
              <a:rPr lang="fr-FR" sz="2400" i="0" u="none" strike="noStrike" dirty="0">
                <a:solidFill>
                  <a:srgbClr val="000000"/>
                </a:solidFill>
                <a:effectLst/>
                <a:latin typeface="Arial"/>
                <a:cs typeface="Arial"/>
              </a:rPr>
              <a:t> : </a:t>
            </a:r>
            <a:r>
              <a:rPr lang="fr-FR" dirty="0">
                <a:solidFill>
                  <a:srgbClr val="000000"/>
                </a:solidFill>
                <a:latin typeface="Arial"/>
                <a:cs typeface="Arial"/>
              </a:rPr>
              <a:t>comment la cible 7-1-7 peut-elle être utilisée à différents niveaux de gouvernance de la santé publique ?</a:t>
            </a:r>
          </a:p>
          <a:p>
            <a:pPr marL="0" indent="0">
              <a:buNone/>
            </a:pPr>
            <a:endParaRPr lang="en-US" sz="2400" dirty="0">
              <a:solidFill>
                <a:srgbClr val="000000"/>
              </a:solidFill>
              <a:latin typeface="Arial"/>
              <a:cs typeface="Arial"/>
            </a:endParaRPr>
          </a:p>
          <a:p>
            <a:pPr marL="0" indent="0">
              <a:buNone/>
            </a:pPr>
            <a:r>
              <a:rPr lang="fr-FR" sz="2400" b="1" dirty="0">
                <a:solidFill>
                  <a:srgbClr val="000000"/>
                </a:solidFill>
                <a:latin typeface="Arial"/>
                <a:cs typeface="Arial"/>
              </a:rPr>
              <a:t>Q : </a:t>
            </a:r>
            <a:r>
              <a:rPr lang="fr-FR" dirty="0">
                <a:solidFill>
                  <a:srgbClr val="000000"/>
                </a:solidFill>
                <a:latin typeface="Arial"/>
                <a:cs typeface="Arial"/>
              </a:rPr>
              <a:t>comment la cible 7-1-7 contribue-t-elle à l'atteinte d’autres objectifs ?</a:t>
            </a:r>
          </a:p>
          <a:p>
            <a:pPr marL="0" indent="0">
              <a:buNone/>
            </a:pPr>
            <a:endParaRPr lang="en-US" sz="2400" dirty="0">
              <a:solidFill>
                <a:srgbClr val="000000"/>
              </a:solidFill>
              <a:cs typeface="Arial"/>
            </a:endParaRPr>
          </a:p>
          <a:p>
            <a:pPr marL="0" indent="0">
              <a:buNone/>
            </a:pPr>
            <a:endParaRPr lang="en-US" dirty="0">
              <a:solidFill>
                <a:srgbClr val="000000"/>
              </a:solidFill>
            </a:endParaRPr>
          </a:p>
          <a:p>
            <a:pPr marL="0" indent="0">
              <a:buNone/>
            </a:pPr>
            <a:endParaRPr lang="en-US" dirty="0">
              <a:solidFill>
                <a:srgbClr val="000000"/>
              </a:solidFill>
              <a:cs typeface="Arial"/>
            </a:endParaRPr>
          </a:p>
        </p:txBody>
      </p:sp>
      <p:sp>
        <p:nvSpPr>
          <p:cNvPr id="5" name="Text Placeholder 4">
            <a:extLst>
              <a:ext uri="{FF2B5EF4-FFF2-40B4-BE49-F238E27FC236}">
                <a16:creationId xmlns:a16="http://schemas.microsoft.com/office/drawing/2014/main" id="{780AEB4E-A30E-F173-37EB-F468E2CA441B}"/>
              </a:ext>
            </a:extLst>
          </p:cNvPr>
          <p:cNvSpPr>
            <a:spLocks noGrp="1"/>
          </p:cNvSpPr>
          <p:nvPr>
            <p:ph type="body" sz="half" idx="10"/>
          </p:nvPr>
        </p:nvSpPr>
        <p:spPr/>
        <p:txBody>
          <a:bodyPr vert="horz" lIns="91440" tIns="45720" rIns="91440" bIns="45720" rtlCol="0" anchor="t">
            <a:noAutofit/>
          </a:bodyPr>
          <a:lstStyle/>
          <a:p>
            <a:r>
              <a:rPr lang="fr-FR" sz="2600">
                <a:latin typeface="Arial"/>
                <a:cs typeface="Arial"/>
              </a:rPr>
              <a:t>Quelques questions/commentaires</a:t>
            </a:r>
          </a:p>
        </p:txBody>
      </p:sp>
    </p:spTree>
    <p:extLst>
      <p:ext uri="{BB962C8B-B14F-4D97-AF65-F5344CB8AC3E}">
        <p14:creationId xmlns:p14="http://schemas.microsoft.com/office/powerpoint/2010/main" val="3020459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9C2E82-ED97-E414-8E57-84E53DBAEB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D5A5E-1A47-188D-3391-F0BCAEE6A73D}"/>
              </a:ext>
            </a:extLst>
          </p:cNvPr>
          <p:cNvSpPr>
            <a:spLocks noGrp="1"/>
          </p:cNvSpPr>
          <p:nvPr>
            <p:ph type="title"/>
          </p:nvPr>
        </p:nvSpPr>
        <p:spPr>
          <a:xfrm>
            <a:off x="831850" y="2200006"/>
            <a:ext cx="9703980" cy="2148666"/>
          </a:xfrm>
        </p:spPr>
        <p:txBody>
          <a:bodyPr/>
          <a:lstStyle/>
          <a:p>
            <a:r>
              <a:rPr lang="fr-FR" sz="5000">
                <a:latin typeface="Arial"/>
                <a:cs typeface="Arial"/>
              </a:rPr>
              <a:t>Jeu récapitulatif</a:t>
            </a:r>
          </a:p>
        </p:txBody>
      </p:sp>
      <p:sp>
        <p:nvSpPr>
          <p:cNvPr id="3" name="Text Placeholder 2">
            <a:extLst>
              <a:ext uri="{FF2B5EF4-FFF2-40B4-BE49-F238E27FC236}">
                <a16:creationId xmlns:a16="http://schemas.microsoft.com/office/drawing/2014/main" id="{DC6682FC-EF60-0ECD-036C-C3F35393D99D}"/>
              </a:ext>
            </a:extLst>
          </p:cNvPr>
          <p:cNvSpPr>
            <a:spLocks noGrp="1"/>
          </p:cNvSpPr>
          <p:nvPr>
            <p:ph type="body" idx="1"/>
          </p:nvPr>
        </p:nvSpPr>
        <p:spPr>
          <a:xfrm>
            <a:off x="831850" y="4375661"/>
            <a:ext cx="9703980" cy="931688"/>
          </a:xfrm>
        </p:spPr>
        <p:txBody>
          <a:bodyPr/>
          <a:lstStyle/>
          <a:p>
            <a:r>
              <a:rPr lang="fr-FR" sz="3000"/>
              <a:t>Activité</a:t>
            </a:r>
          </a:p>
        </p:txBody>
      </p:sp>
      <p:pic>
        <p:nvPicPr>
          <p:cNvPr id="5" name="Picture 4" descr="A light bulb in a circle&#10;&#10;AI-generated content may be incorrect.">
            <a:extLst>
              <a:ext uri="{FF2B5EF4-FFF2-40B4-BE49-F238E27FC236}">
                <a16:creationId xmlns:a16="http://schemas.microsoft.com/office/drawing/2014/main" id="{C56F7F67-51D0-7855-DC6D-06451CBB9A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607224"/>
            <a:ext cx="866086" cy="824950"/>
          </a:xfrm>
          <a:prstGeom prst="rect">
            <a:avLst/>
          </a:prstGeom>
        </p:spPr>
      </p:pic>
    </p:spTree>
    <p:extLst>
      <p:ext uri="{BB962C8B-B14F-4D97-AF65-F5344CB8AC3E}">
        <p14:creationId xmlns:p14="http://schemas.microsoft.com/office/powerpoint/2010/main" val="1314114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C3B27-BAAF-0CBC-7E82-1A35C0D21767}"/>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22482D61-E5E9-3C74-7743-E49765B2D10A}"/>
              </a:ext>
            </a:extLst>
          </p:cNvPr>
          <p:cNvSpPr/>
          <p:nvPr/>
        </p:nvSpPr>
        <p:spPr>
          <a:xfrm>
            <a:off x="7427623" y="1247913"/>
            <a:ext cx="4344723" cy="1846469"/>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FDEF0F-049E-287A-D1D7-C769EC5FB904}"/>
              </a:ext>
            </a:extLst>
          </p:cNvPr>
          <p:cNvSpPr>
            <a:spLocks noGrp="1"/>
          </p:cNvSpPr>
          <p:nvPr>
            <p:ph type="title"/>
          </p:nvPr>
        </p:nvSpPr>
        <p:spPr>
          <a:xfrm>
            <a:off x="298658" y="287822"/>
            <a:ext cx="10515600" cy="1001762"/>
          </a:xfrm>
        </p:spPr>
        <p:txBody>
          <a:bodyPr/>
          <a:lstStyle/>
          <a:p>
            <a:r>
              <a:rPr lang="fr-FR">
                <a:latin typeface="Arial"/>
                <a:cs typeface="Arial"/>
              </a:rPr>
              <a:t>Jeu récapitulatif</a:t>
            </a:r>
          </a:p>
        </p:txBody>
      </p:sp>
      <p:sp>
        <p:nvSpPr>
          <p:cNvPr id="3" name="Text Placeholder 2">
            <a:extLst>
              <a:ext uri="{FF2B5EF4-FFF2-40B4-BE49-F238E27FC236}">
                <a16:creationId xmlns:a16="http://schemas.microsoft.com/office/drawing/2014/main" id="{115E80D7-E2D6-4B3F-3085-F3F2F4A9A59B}"/>
              </a:ext>
            </a:extLst>
          </p:cNvPr>
          <p:cNvSpPr>
            <a:spLocks noGrp="1"/>
          </p:cNvSpPr>
          <p:nvPr>
            <p:ph type="body" idx="1"/>
          </p:nvPr>
        </p:nvSpPr>
        <p:spPr>
          <a:xfrm>
            <a:off x="298658" y="877628"/>
            <a:ext cx="6072837" cy="823912"/>
          </a:xfrm>
        </p:spPr>
        <p:txBody>
          <a:bodyPr/>
          <a:lstStyle/>
          <a:p>
            <a:r>
              <a:rPr lang="fr-FR">
                <a:latin typeface="Arial"/>
                <a:cs typeface="Arial"/>
              </a:rPr>
              <a:t>Le jeu </a:t>
            </a:r>
          </a:p>
        </p:txBody>
      </p:sp>
      <p:sp>
        <p:nvSpPr>
          <p:cNvPr id="4" name="Content Placeholder 3">
            <a:extLst>
              <a:ext uri="{FF2B5EF4-FFF2-40B4-BE49-F238E27FC236}">
                <a16:creationId xmlns:a16="http://schemas.microsoft.com/office/drawing/2014/main" id="{1187902E-6D89-E0BC-9675-8399EC0122F5}"/>
              </a:ext>
            </a:extLst>
          </p:cNvPr>
          <p:cNvSpPr>
            <a:spLocks noGrp="1"/>
          </p:cNvSpPr>
          <p:nvPr>
            <p:ph sz="half" idx="2"/>
          </p:nvPr>
        </p:nvSpPr>
        <p:spPr>
          <a:xfrm>
            <a:off x="298658" y="1837610"/>
            <a:ext cx="7062113" cy="4456509"/>
          </a:xfrm>
        </p:spPr>
        <p:txBody>
          <a:bodyPr vert="horz" lIns="91440" tIns="45720" rIns="91440" bIns="45720" rtlCol="0" anchor="t">
            <a:noAutofit/>
          </a:bodyPr>
          <a:lstStyle/>
          <a:p>
            <a:r>
              <a:rPr lang="fr-FR" sz="2000" dirty="0">
                <a:latin typeface="Arial"/>
                <a:cs typeface="Arial"/>
              </a:rPr>
              <a:t>Dans vos groupes, rédiger 2 questions à poser aux autres participants sur quelque chose que vous avez appris concernant l’approche 7-1-7 au cours de cet atelier. </a:t>
            </a:r>
          </a:p>
          <a:p>
            <a:r>
              <a:rPr lang="fr-FR" sz="2000" dirty="0">
                <a:latin typeface="Arial"/>
                <a:cs typeface="Arial"/>
              </a:rPr>
              <a:t>Le groupe 1 posera une de ses questions aux autres groupes. </a:t>
            </a:r>
          </a:p>
          <a:p>
            <a:pPr lvl="1"/>
            <a:r>
              <a:rPr lang="fr-FR" sz="1800" dirty="0">
                <a:latin typeface="Arial"/>
                <a:cs typeface="Arial"/>
              </a:rPr>
              <a:t>Le groupe qui lève la main en premier et répond correctement obtiendra un point. </a:t>
            </a:r>
          </a:p>
          <a:p>
            <a:r>
              <a:rPr lang="fr-FR" sz="2000" dirty="0">
                <a:latin typeface="Arial"/>
                <a:cs typeface="Arial"/>
              </a:rPr>
              <a:t>Ensuite, le groupe suivant posera sa première question, </a:t>
            </a:r>
            <a:br>
              <a:rPr lang="fr-FR" sz="2000" dirty="0">
                <a:latin typeface="Arial"/>
                <a:cs typeface="Arial"/>
              </a:rPr>
            </a:br>
            <a:r>
              <a:rPr lang="fr-FR" sz="2000" dirty="0">
                <a:latin typeface="Arial"/>
                <a:cs typeface="Arial"/>
              </a:rPr>
              <a:t>et ainsi de suite. </a:t>
            </a:r>
          </a:p>
          <a:p>
            <a:r>
              <a:rPr lang="fr-FR" sz="2000" dirty="0">
                <a:latin typeface="Arial"/>
                <a:cs typeface="Arial"/>
              </a:rPr>
              <a:t>Continuer jusqu’à ce que toutes les questions soient épuisées ou que le temps soit écoulé.</a:t>
            </a:r>
          </a:p>
          <a:p>
            <a:r>
              <a:rPr lang="fr-FR" sz="2000" dirty="0">
                <a:latin typeface="Arial"/>
                <a:cs typeface="Arial"/>
              </a:rPr>
              <a:t>Le groupe avec le plus de points gagne.</a:t>
            </a:r>
          </a:p>
          <a:p>
            <a:endParaRPr lang="en-US" sz="2000" b="1" dirty="0">
              <a:latin typeface="Arial"/>
              <a:cs typeface="Arial"/>
            </a:endParaRPr>
          </a:p>
        </p:txBody>
      </p:sp>
      <p:sp>
        <p:nvSpPr>
          <p:cNvPr id="5" name="Text Placeholder 4">
            <a:extLst>
              <a:ext uri="{FF2B5EF4-FFF2-40B4-BE49-F238E27FC236}">
                <a16:creationId xmlns:a16="http://schemas.microsoft.com/office/drawing/2014/main" id="{BB8D3860-47B1-A085-2F6D-704DAFA13D67}"/>
              </a:ext>
            </a:extLst>
          </p:cNvPr>
          <p:cNvSpPr>
            <a:spLocks noGrp="1"/>
          </p:cNvSpPr>
          <p:nvPr>
            <p:ph type="body" sz="quarter" idx="3"/>
          </p:nvPr>
        </p:nvSpPr>
        <p:spPr>
          <a:xfrm>
            <a:off x="7620000" y="1048865"/>
            <a:ext cx="4219198" cy="823912"/>
          </a:xfrm>
        </p:spPr>
        <p:txBody>
          <a:bodyPr/>
          <a:lstStyle/>
          <a:p>
            <a:r>
              <a:rPr lang="fr-FR">
                <a:latin typeface="Arial"/>
                <a:cs typeface="Arial"/>
              </a:rPr>
              <a:t>Durée</a:t>
            </a:r>
          </a:p>
        </p:txBody>
      </p:sp>
      <p:sp>
        <p:nvSpPr>
          <p:cNvPr id="6" name="Content Placeholder 5">
            <a:extLst>
              <a:ext uri="{FF2B5EF4-FFF2-40B4-BE49-F238E27FC236}">
                <a16:creationId xmlns:a16="http://schemas.microsoft.com/office/drawing/2014/main" id="{A3394140-0302-5B75-2236-9B93AE6DADB5}"/>
              </a:ext>
            </a:extLst>
          </p:cNvPr>
          <p:cNvSpPr>
            <a:spLocks noGrp="1"/>
          </p:cNvSpPr>
          <p:nvPr>
            <p:ph sz="quarter" idx="4"/>
          </p:nvPr>
        </p:nvSpPr>
        <p:spPr>
          <a:xfrm>
            <a:off x="7620000" y="1933253"/>
            <a:ext cx="3941736" cy="1352388"/>
          </a:xfrm>
        </p:spPr>
        <p:txBody>
          <a:bodyPr vert="horz" lIns="91440" tIns="45720" rIns="91440" bIns="45720" rtlCol="0" anchor="t">
            <a:noAutofit/>
          </a:bodyPr>
          <a:lstStyle/>
          <a:p>
            <a:r>
              <a:rPr lang="fr-FR" sz="2000">
                <a:latin typeface="Arial"/>
                <a:cs typeface="Arial"/>
              </a:rPr>
              <a:t>3 minutes pour développer des questions</a:t>
            </a:r>
          </a:p>
          <a:p>
            <a:r>
              <a:rPr lang="fr-FR" sz="2000">
                <a:latin typeface="Arial"/>
                <a:cs typeface="Arial"/>
              </a:rPr>
              <a:t>12 minutes pour le jeu</a:t>
            </a:r>
          </a:p>
        </p:txBody>
      </p:sp>
    </p:spTree>
    <p:extLst>
      <p:ext uri="{BB962C8B-B14F-4D97-AF65-F5344CB8AC3E}">
        <p14:creationId xmlns:p14="http://schemas.microsoft.com/office/powerpoint/2010/main" val="2963939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C3A33D-36E3-AAC1-9FBA-762610664B0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72332" y="238124"/>
            <a:ext cx="11447336" cy="6439126"/>
          </a:xfrm>
          <a:prstGeom prst="rect">
            <a:avLst/>
          </a:prstGeom>
          <a:noFill/>
        </p:spPr>
      </p:pic>
      <p:sp>
        <p:nvSpPr>
          <p:cNvPr id="3" name="Title 1">
            <a:extLst>
              <a:ext uri="{FF2B5EF4-FFF2-40B4-BE49-F238E27FC236}">
                <a16:creationId xmlns:a16="http://schemas.microsoft.com/office/drawing/2014/main" id="{DFC04ADF-F06C-4548-18B1-864183BCBF12}"/>
              </a:ext>
            </a:extLst>
          </p:cNvPr>
          <p:cNvSpPr>
            <a:spLocks noGrp="1"/>
          </p:cNvSpPr>
          <p:nvPr>
            <p:ph type="title"/>
          </p:nvPr>
        </p:nvSpPr>
        <p:spPr>
          <a:xfrm>
            <a:off x="139700" y="136526"/>
            <a:ext cx="10515600" cy="1087808"/>
          </a:xfrm>
        </p:spPr>
        <p:txBody>
          <a:bodyPr/>
          <a:lstStyle/>
          <a:p>
            <a:pPr>
              <a:spcBef>
                <a:spcPts val="0"/>
              </a:spcBef>
            </a:pPr>
            <a:r>
              <a:rPr lang="fr-FR" dirty="0"/>
              <a:t>Le cycle de vie de l’approche 7-1-7</a:t>
            </a:r>
          </a:p>
        </p:txBody>
      </p:sp>
    </p:spTree>
    <p:extLst>
      <p:ext uri="{BB962C8B-B14F-4D97-AF65-F5344CB8AC3E}">
        <p14:creationId xmlns:p14="http://schemas.microsoft.com/office/powerpoint/2010/main" val="566914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4A766-901C-53E1-8466-44C81BEFFF1A}"/>
            </a:ext>
          </a:extLst>
        </p:cNvPr>
        <p:cNvGrpSpPr/>
        <p:nvPr/>
      </p:nvGrpSpPr>
      <p:grpSpPr>
        <a:xfrm>
          <a:off x="0" y="0"/>
          <a:ext cx="0" cy="0"/>
          <a:chOff x="0" y="0"/>
          <a:chExt cx="0" cy="0"/>
        </a:xfrm>
      </p:grpSpPr>
      <p:sp>
        <p:nvSpPr>
          <p:cNvPr id="297" name="Rectangle: Rounded Corners 296">
            <a:extLst>
              <a:ext uri="{FF2B5EF4-FFF2-40B4-BE49-F238E27FC236}">
                <a16:creationId xmlns:a16="http://schemas.microsoft.com/office/drawing/2014/main" id="{417A351D-A9E8-AB70-E593-D8AF5C299F07}"/>
              </a:ext>
            </a:extLst>
          </p:cNvPr>
          <p:cNvSpPr/>
          <p:nvPr/>
        </p:nvSpPr>
        <p:spPr>
          <a:xfrm>
            <a:off x="1356785" y="1456081"/>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fr-FR" sz="2000" dirty="0">
                <a:solidFill>
                  <a:schemeClr val="bg1"/>
                </a:solidFill>
                <a:latin typeface="Arial"/>
                <a:ea typeface="Arial"/>
                <a:cs typeface="Calibri"/>
              </a:rPr>
              <a:t>     Collecter des données sur la promptitude et évaluer les  </a:t>
            </a:r>
            <a:br>
              <a:rPr lang="fr-FR" sz="2000" dirty="0">
                <a:solidFill>
                  <a:schemeClr val="bg1"/>
                </a:solidFill>
                <a:latin typeface="Arial"/>
                <a:ea typeface="Arial"/>
                <a:cs typeface="Calibri"/>
              </a:rPr>
            </a:br>
            <a:r>
              <a:rPr lang="fr-FR" sz="2000" dirty="0">
                <a:solidFill>
                  <a:schemeClr val="bg1"/>
                </a:solidFill>
                <a:latin typeface="Arial"/>
                <a:ea typeface="Arial"/>
                <a:cs typeface="Calibri"/>
              </a:rPr>
              <a:t>        performances de l’approche 7-1-7 </a:t>
            </a:r>
          </a:p>
        </p:txBody>
      </p:sp>
      <p:sp>
        <p:nvSpPr>
          <p:cNvPr id="299" name="Oval 298">
            <a:extLst>
              <a:ext uri="{FF2B5EF4-FFF2-40B4-BE49-F238E27FC236}">
                <a16:creationId xmlns:a16="http://schemas.microsoft.com/office/drawing/2014/main" id="{758C4407-30A0-240E-77F9-078B2ACF0965}"/>
              </a:ext>
            </a:extLst>
          </p:cNvPr>
          <p:cNvSpPr/>
          <p:nvPr/>
        </p:nvSpPr>
        <p:spPr>
          <a:xfrm>
            <a:off x="1060915" y="1469682"/>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CAAC8353-6472-3ADC-AF5E-155720455355}"/>
              </a:ext>
            </a:extLst>
          </p:cNvPr>
          <p:cNvSpPr/>
          <p:nvPr/>
        </p:nvSpPr>
        <p:spPr>
          <a:xfrm>
            <a:off x="1797863" y="2303355"/>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a:solidFill>
                  <a:schemeClr val="bg1"/>
                </a:solidFill>
                <a:latin typeface="Arial"/>
                <a:ea typeface="Arial"/>
                <a:cs typeface="+mn-lt"/>
              </a:rPr>
              <a:t>    Identifier les goulets d’étranglement et les facteurs favorisants</a:t>
            </a:r>
          </a:p>
        </p:txBody>
      </p:sp>
      <p:sp>
        <p:nvSpPr>
          <p:cNvPr id="305" name="Oval 304">
            <a:extLst>
              <a:ext uri="{FF2B5EF4-FFF2-40B4-BE49-F238E27FC236}">
                <a16:creationId xmlns:a16="http://schemas.microsoft.com/office/drawing/2014/main" id="{96944A12-34E1-A031-177D-AAF43C7CD2AB}"/>
              </a:ext>
            </a:extLst>
          </p:cNvPr>
          <p:cNvSpPr/>
          <p:nvPr/>
        </p:nvSpPr>
        <p:spPr>
          <a:xfrm>
            <a:off x="1426537" y="2305895"/>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54A6CA38-7153-A4FC-2AC1-F5A9EB7A459A}"/>
              </a:ext>
            </a:extLst>
          </p:cNvPr>
          <p:cNvSpPr/>
          <p:nvPr/>
        </p:nvSpPr>
        <p:spPr>
          <a:xfrm>
            <a:off x="2123334" y="3148181"/>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a:solidFill>
                  <a:schemeClr val="bg1"/>
                </a:solidFill>
                <a:latin typeface="Arial"/>
                <a:ea typeface="Arial"/>
                <a:cs typeface="+mn-lt"/>
              </a:rPr>
              <a:t>     Définir les actions immédiates et à plus long terme </a:t>
            </a:r>
          </a:p>
        </p:txBody>
      </p:sp>
      <p:sp>
        <p:nvSpPr>
          <p:cNvPr id="308" name="Oval 307">
            <a:extLst>
              <a:ext uri="{FF2B5EF4-FFF2-40B4-BE49-F238E27FC236}">
                <a16:creationId xmlns:a16="http://schemas.microsoft.com/office/drawing/2014/main" id="{E3972C59-D00B-0F14-389F-D884823756F2}"/>
              </a:ext>
            </a:extLst>
          </p:cNvPr>
          <p:cNvSpPr/>
          <p:nvPr/>
        </p:nvSpPr>
        <p:spPr>
          <a:xfrm>
            <a:off x="1754284" y="3152687"/>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BC5C7683-37D9-30AF-F155-AD06D35E6DC7}"/>
              </a:ext>
            </a:extLst>
          </p:cNvPr>
          <p:cNvSpPr/>
          <p:nvPr/>
        </p:nvSpPr>
        <p:spPr>
          <a:xfrm>
            <a:off x="2438074" y="3994886"/>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dirty="0">
                <a:solidFill>
                  <a:schemeClr val="bg1"/>
                </a:solidFill>
                <a:latin typeface="Arial"/>
                <a:ea typeface="Arial"/>
                <a:cs typeface="+mn-lt"/>
              </a:rPr>
              <a:t>        Consolider régulièrement les données et suivre les avancées </a:t>
            </a:r>
            <a:br>
              <a:rPr lang="fr-FR" sz="2000" dirty="0">
                <a:solidFill>
                  <a:schemeClr val="bg1"/>
                </a:solidFill>
                <a:latin typeface="Arial"/>
                <a:ea typeface="Arial"/>
                <a:cs typeface="+mn-lt"/>
              </a:rPr>
            </a:br>
            <a:r>
              <a:rPr lang="fr-FR" sz="2000" dirty="0">
                <a:solidFill>
                  <a:schemeClr val="bg1"/>
                </a:solidFill>
                <a:latin typeface="Arial"/>
                <a:ea typeface="Arial"/>
                <a:cs typeface="+mn-lt"/>
              </a:rPr>
              <a:t>        des actions mises en place </a:t>
            </a:r>
          </a:p>
        </p:txBody>
      </p:sp>
      <p:sp>
        <p:nvSpPr>
          <p:cNvPr id="311" name="Oval 310">
            <a:extLst>
              <a:ext uri="{FF2B5EF4-FFF2-40B4-BE49-F238E27FC236}">
                <a16:creationId xmlns:a16="http://schemas.microsoft.com/office/drawing/2014/main" id="{09F9CA24-BCED-5B85-7301-2CB9F4BDF445}"/>
              </a:ext>
            </a:extLst>
          </p:cNvPr>
          <p:cNvSpPr/>
          <p:nvPr/>
        </p:nvSpPr>
        <p:spPr>
          <a:xfrm>
            <a:off x="2078431" y="3998639"/>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2ECCAA95-27E0-0356-405F-69A9265EF907}"/>
              </a:ext>
            </a:extLst>
          </p:cNvPr>
          <p:cNvSpPr/>
          <p:nvPr/>
        </p:nvSpPr>
        <p:spPr>
          <a:xfrm>
            <a:off x="2752812" y="4839712"/>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1900" dirty="0">
                <a:solidFill>
                  <a:schemeClr val="bg1"/>
                </a:solidFill>
                <a:latin typeface="Arial"/>
                <a:ea typeface="Arial"/>
                <a:cs typeface="+mn-lt"/>
              </a:rPr>
              <a:t>       Synthétiser et utiliser les résultats à des fins de planification, de </a:t>
            </a:r>
            <a:br>
              <a:rPr lang="fr-FR" sz="1900" dirty="0">
                <a:solidFill>
                  <a:schemeClr val="bg1"/>
                </a:solidFill>
                <a:latin typeface="Arial"/>
                <a:ea typeface="Arial"/>
                <a:cs typeface="+mn-lt"/>
              </a:rPr>
            </a:br>
            <a:r>
              <a:rPr lang="fr-FR" sz="1900" dirty="0">
                <a:solidFill>
                  <a:schemeClr val="bg1"/>
                </a:solidFill>
                <a:latin typeface="Arial"/>
                <a:ea typeface="Arial"/>
                <a:cs typeface="+mn-lt"/>
              </a:rPr>
              <a:t>       financement et de plaidoyer </a:t>
            </a:r>
          </a:p>
        </p:txBody>
      </p:sp>
      <p:sp>
        <p:nvSpPr>
          <p:cNvPr id="314" name="Oval 313">
            <a:extLst>
              <a:ext uri="{FF2B5EF4-FFF2-40B4-BE49-F238E27FC236}">
                <a16:creationId xmlns:a16="http://schemas.microsoft.com/office/drawing/2014/main" id="{5B8228E8-F209-42FC-C016-80C82E8D2B77}"/>
              </a:ext>
            </a:extLst>
          </p:cNvPr>
          <p:cNvSpPr/>
          <p:nvPr/>
        </p:nvSpPr>
        <p:spPr>
          <a:xfrm>
            <a:off x="2393171" y="4843465"/>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A6336362-D20A-7A08-41C4-AACD7F61C1D1}"/>
              </a:ext>
            </a:extLst>
          </p:cNvPr>
          <p:cNvSpPr txBox="1">
            <a:spLocks/>
          </p:cNvSpPr>
          <p:nvPr/>
        </p:nvSpPr>
        <p:spPr>
          <a:xfrm>
            <a:off x="139699" y="136526"/>
            <a:ext cx="11144385" cy="1087808"/>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spcBef>
                <a:spcPts val="0"/>
              </a:spcBef>
            </a:pPr>
            <a:r>
              <a:rPr lang="fr-FR" dirty="0">
                <a:latin typeface="Arial"/>
                <a:cs typeface="Arial"/>
              </a:rPr>
              <a:t>L’utilisation de l’approche 7-1-7 est simple et itérative.</a:t>
            </a:r>
          </a:p>
        </p:txBody>
      </p:sp>
    </p:spTree>
    <p:extLst>
      <p:ext uri="{BB962C8B-B14F-4D97-AF65-F5344CB8AC3E}">
        <p14:creationId xmlns:p14="http://schemas.microsoft.com/office/powerpoint/2010/main" val="1845589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C926072-A6FF-3F76-5767-EBBF553B2D10}"/>
              </a:ext>
            </a:extLst>
          </p:cNvPr>
          <p:cNvSpPr>
            <a:spLocks noGrp="1"/>
          </p:cNvSpPr>
          <p:nvPr>
            <p:ph type="title"/>
          </p:nvPr>
        </p:nvSpPr>
        <p:spPr>
          <a:xfrm>
            <a:off x="397770" y="356240"/>
            <a:ext cx="10515600" cy="1087808"/>
          </a:xfrm>
        </p:spPr>
        <p:txBody>
          <a:bodyPr/>
          <a:lstStyle/>
          <a:p>
            <a:r>
              <a:rPr lang="fr-FR"/>
              <a:t>L’approche 7-1-7 peut être adoptée de manière systématique et flexible.</a:t>
            </a:r>
          </a:p>
        </p:txBody>
      </p:sp>
      <p:sp>
        <p:nvSpPr>
          <p:cNvPr id="12" name="Title 1">
            <a:extLst>
              <a:ext uri="{FF2B5EF4-FFF2-40B4-BE49-F238E27FC236}">
                <a16:creationId xmlns:a16="http://schemas.microsoft.com/office/drawing/2014/main" id="{31D911E4-44DD-3213-364A-FEA23335E0F8}"/>
              </a:ext>
            </a:extLst>
          </p:cNvPr>
          <p:cNvSpPr txBox="1">
            <a:spLocks/>
          </p:cNvSpPr>
          <p:nvPr/>
        </p:nvSpPr>
        <p:spPr>
          <a:xfrm>
            <a:off x="1447157" y="2745435"/>
            <a:ext cx="2518667"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Implanter dans le système de santé publique</a:t>
            </a:r>
          </a:p>
        </p:txBody>
      </p:sp>
      <p:sp>
        <p:nvSpPr>
          <p:cNvPr id="18" name="Title 1">
            <a:extLst>
              <a:ext uri="{FF2B5EF4-FFF2-40B4-BE49-F238E27FC236}">
                <a16:creationId xmlns:a16="http://schemas.microsoft.com/office/drawing/2014/main" id="{020A33D4-8799-9A9F-F31B-47C7DAF2A389}"/>
              </a:ext>
            </a:extLst>
          </p:cNvPr>
          <p:cNvSpPr txBox="1">
            <a:spLocks/>
          </p:cNvSpPr>
          <p:nvPr/>
        </p:nvSpPr>
        <p:spPr>
          <a:xfrm>
            <a:off x="4750620" y="2720915"/>
            <a:ext cx="2776691"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Cartographier les parties prenantes et les systèmes existants</a:t>
            </a:r>
          </a:p>
        </p:txBody>
      </p:sp>
      <p:sp>
        <p:nvSpPr>
          <p:cNvPr id="22" name="Title 1">
            <a:extLst>
              <a:ext uri="{FF2B5EF4-FFF2-40B4-BE49-F238E27FC236}">
                <a16:creationId xmlns:a16="http://schemas.microsoft.com/office/drawing/2014/main" id="{7AAFB625-7DD9-4FC6-694E-33934F007B36}"/>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Impliquer les parties prenantes</a:t>
            </a:r>
          </a:p>
        </p:txBody>
      </p:sp>
      <p:sp>
        <p:nvSpPr>
          <p:cNvPr id="24" name="Title 1">
            <a:extLst>
              <a:ext uri="{FF2B5EF4-FFF2-40B4-BE49-F238E27FC236}">
                <a16:creationId xmlns:a16="http://schemas.microsoft.com/office/drawing/2014/main" id="{2C236C23-880D-4C04-D128-F8BED5AB0D05}"/>
              </a:ext>
            </a:extLst>
          </p:cNvPr>
          <p:cNvSpPr txBox="1">
            <a:spLocks/>
          </p:cNvSpPr>
          <p:nvPr/>
        </p:nvSpPr>
        <p:spPr>
          <a:xfrm>
            <a:off x="5445085" y="5151753"/>
            <a:ext cx="1387760"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Former le personnel</a:t>
            </a:r>
          </a:p>
        </p:txBody>
      </p:sp>
      <p:sp>
        <p:nvSpPr>
          <p:cNvPr id="26" name="Title 1">
            <a:extLst>
              <a:ext uri="{FF2B5EF4-FFF2-40B4-BE49-F238E27FC236}">
                <a16:creationId xmlns:a16="http://schemas.microsoft.com/office/drawing/2014/main" id="{B3AF827F-E068-97F7-99E1-7152B250A66F}"/>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Intégrer dans </a:t>
            </a:r>
            <a:b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b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les flux de travail</a:t>
            </a:r>
          </a:p>
        </p:txBody>
      </p:sp>
      <p:sp>
        <p:nvSpPr>
          <p:cNvPr id="28" name="Title 1">
            <a:extLst>
              <a:ext uri="{FF2B5EF4-FFF2-40B4-BE49-F238E27FC236}">
                <a16:creationId xmlns:a16="http://schemas.microsoft.com/office/drawing/2014/main" id="{37CC2CE3-73AB-9B5C-126A-A5083E01EEE4}"/>
              </a:ext>
            </a:extLst>
          </p:cNvPr>
          <p:cNvSpPr txBox="1">
            <a:spLocks/>
          </p:cNvSpPr>
          <p:nvPr/>
        </p:nvSpPr>
        <p:spPr>
          <a:xfrm>
            <a:off x="9059746" y="5151754"/>
            <a:ext cx="138776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000" b="0" dirty="0">
                <a:solidFill>
                  <a:schemeClr val="tx1"/>
                </a:solidFill>
              </a:rPr>
              <a:t>Tester l’utilisation</a:t>
            </a:r>
          </a:p>
        </p:txBody>
      </p:sp>
      <p:pic>
        <p:nvPicPr>
          <p:cNvPr id="30" name="Graphic 29">
            <a:extLst>
              <a:ext uri="{FF2B5EF4-FFF2-40B4-BE49-F238E27FC236}">
                <a16:creationId xmlns:a16="http://schemas.microsoft.com/office/drawing/2014/main" id="{F3EE7D14-0058-6811-FBD3-C8ABB89067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32" name="Graphic 31">
            <a:extLst>
              <a:ext uri="{FF2B5EF4-FFF2-40B4-BE49-F238E27FC236}">
                <a16:creationId xmlns:a16="http://schemas.microsoft.com/office/drawing/2014/main" id="{7065BAF5-6087-56D5-B9DC-6B0F30F71F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34" name="Graphic 33">
            <a:extLst>
              <a:ext uri="{FF2B5EF4-FFF2-40B4-BE49-F238E27FC236}">
                <a16:creationId xmlns:a16="http://schemas.microsoft.com/office/drawing/2014/main" id="{B46DAA40-7B83-7BBE-DB80-6985091110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36" name="Graphic 35">
            <a:extLst>
              <a:ext uri="{FF2B5EF4-FFF2-40B4-BE49-F238E27FC236}">
                <a16:creationId xmlns:a16="http://schemas.microsoft.com/office/drawing/2014/main" id="{6CF6385A-FDBA-505C-E742-44BFAD72E52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38" name="Graphic 37">
            <a:extLst>
              <a:ext uri="{FF2B5EF4-FFF2-40B4-BE49-F238E27FC236}">
                <a16:creationId xmlns:a16="http://schemas.microsoft.com/office/drawing/2014/main" id="{8796E3D4-A9CD-9691-7DA7-832EE1F59D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40" name="Graphic 39">
            <a:extLst>
              <a:ext uri="{FF2B5EF4-FFF2-40B4-BE49-F238E27FC236}">
                <a16:creationId xmlns:a16="http://schemas.microsoft.com/office/drawing/2014/main" id="{79FCD694-B418-9AA6-1079-DB2344BE387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Tree>
    <p:extLst>
      <p:ext uri="{BB962C8B-B14F-4D97-AF65-F5344CB8AC3E}">
        <p14:creationId xmlns:p14="http://schemas.microsoft.com/office/powerpoint/2010/main" val="3474461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791441" y="2141124"/>
            <a:ext cx="10063458" cy="2148666"/>
          </a:xfrm>
        </p:spPr>
        <p:txBody>
          <a:bodyPr/>
          <a:lstStyle/>
          <a:p>
            <a:r>
              <a:rPr lang="fr-FR" sz="4900">
                <a:latin typeface="Arial"/>
                <a:cs typeface="Arial"/>
              </a:rPr>
              <a:t>Planifier l’adoption et l’utilisation de l’approche 7-1-7</a:t>
            </a: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287586"/>
            <a:ext cx="9703980" cy="931688"/>
          </a:xfrm>
        </p:spPr>
        <p:txBody>
          <a:bodyPr/>
          <a:lstStyle/>
          <a:p>
            <a:r>
              <a:rPr lang="fr-FR" sz="3000" dirty="0"/>
              <a:t>Activité</a:t>
            </a:r>
          </a:p>
        </p:txBody>
      </p:sp>
      <p:pic>
        <p:nvPicPr>
          <p:cNvPr id="11" name="Picture 10" descr="A light bulb in a circle&#10;&#10;AI-generated content may be incorrect.">
            <a:extLst>
              <a:ext uri="{FF2B5EF4-FFF2-40B4-BE49-F238E27FC236}">
                <a16:creationId xmlns:a16="http://schemas.microsoft.com/office/drawing/2014/main" id="{A8BDB2A8-9865-622F-105D-1B37412AC4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1670548"/>
            <a:ext cx="866086" cy="824950"/>
          </a:xfrm>
          <a:prstGeom prst="rect">
            <a:avLst/>
          </a:prstGeom>
        </p:spPr>
      </p:pic>
    </p:spTree>
    <p:extLst>
      <p:ext uri="{BB962C8B-B14F-4D97-AF65-F5344CB8AC3E}">
        <p14:creationId xmlns:p14="http://schemas.microsoft.com/office/powerpoint/2010/main" val="142675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9FEE1529-6021-20A8-75D7-B405301AA8B1}"/>
              </a:ext>
            </a:extLst>
          </p:cNvPr>
          <p:cNvSpPr>
            <a:spLocks noGrp="1"/>
          </p:cNvSpPr>
          <p:nvPr>
            <p:ph type="body" idx="1"/>
          </p:nvPr>
        </p:nvSpPr>
        <p:spPr>
          <a:xfrm>
            <a:off x="271416" y="1075128"/>
            <a:ext cx="5383804" cy="525638"/>
          </a:xfrm>
        </p:spPr>
        <p:txBody>
          <a:bodyPr/>
          <a:lstStyle/>
          <a:p>
            <a:r>
              <a:rPr lang="fr-FR" dirty="0">
                <a:latin typeface="Arial"/>
                <a:cs typeface="Arial"/>
              </a:rPr>
              <a:t>Groupe(s) sur les parties prenantes</a:t>
            </a:r>
          </a:p>
        </p:txBody>
      </p:sp>
      <p:sp>
        <p:nvSpPr>
          <p:cNvPr id="4" name="Content Placeholder 3">
            <a:extLst>
              <a:ext uri="{FF2B5EF4-FFF2-40B4-BE49-F238E27FC236}">
                <a16:creationId xmlns:a16="http://schemas.microsoft.com/office/drawing/2014/main" id="{EB0A342A-6C71-0066-6500-FB782F2F3991}"/>
              </a:ext>
            </a:extLst>
          </p:cNvPr>
          <p:cNvSpPr>
            <a:spLocks noGrp="1"/>
          </p:cNvSpPr>
          <p:nvPr>
            <p:ph sz="half" idx="2"/>
          </p:nvPr>
        </p:nvSpPr>
        <p:spPr>
          <a:xfrm>
            <a:off x="285486" y="1716116"/>
            <a:ext cx="5388914" cy="4442438"/>
          </a:xfrm>
        </p:spPr>
        <p:txBody>
          <a:bodyPr vert="horz" lIns="91440" tIns="45720" rIns="91440" bIns="45720" rtlCol="0" anchor="t">
            <a:noAutofit/>
          </a:bodyPr>
          <a:lstStyle/>
          <a:p>
            <a:pPr marL="514350" indent="-514350">
              <a:lnSpc>
                <a:spcPct val="110000"/>
              </a:lnSpc>
              <a:buFont typeface="+mj-lt"/>
              <a:buAutoNum type="arabicPeriod"/>
            </a:pPr>
            <a:r>
              <a:rPr lang="fr-FR" sz="1800" dirty="0">
                <a:latin typeface="Arial"/>
                <a:cs typeface="Arial"/>
              </a:rPr>
              <a:t>Réaliser une cartographie approfondie des parties prenantes concernées par l’approche 7-1-7</a:t>
            </a:r>
          </a:p>
          <a:p>
            <a:pPr lvl="1">
              <a:lnSpc>
                <a:spcPct val="110000"/>
              </a:lnSpc>
            </a:pPr>
            <a:r>
              <a:rPr lang="fr-FR" sz="1600" dirty="0">
                <a:latin typeface="Arial"/>
                <a:cs typeface="Arial"/>
              </a:rPr>
              <a:t>Renseigner l’outil de cartographie des parties prenantes pour l’approche 7-1-7 (ou alternative)</a:t>
            </a:r>
          </a:p>
          <a:p>
            <a:pPr marL="457200" indent="-457200">
              <a:lnSpc>
                <a:spcPct val="110000"/>
              </a:lnSpc>
              <a:buFont typeface="+mj-lt"/>
              <a:buAutoNum type="arabicPeriod"/>
            </a:pPr>
            <a:r>
              <a:rPr lang="fr-FR" sz="1800" dirty="0">
                <a:latin typeface="Arial"/>
                <a:cs typeface="Arial"/>
              </a:rPr>
              <a:t>Préparer un plan détaillé sur la manière d’impliquer ces parties prenantes, y compris les échéanciers et les activités spécifiques</a:t>
            </a:r>
          </a:p>
          <a:p>
            <a:pPr marL="457200" indent="-457200">
              <a:lnSpc>
                <a:spcPct val="110000"/>
              </a:lnSpc>
              <a:buFont typeface="+mj-lt"/>
              <a:buAutoNum type="arabicPeriod"/>
            </a:pPr>
            <a:r>
              <a:rPr lang="fr-FR" sz="1800" dirty="0">
                <a:latin typeface="Arial"/>
                <a:cs typeface="Arial"/>
              </a:rPr>
              <a:t>Sélectionner une personne pour un compte rendu en séance plénière</a:t>
            </a:r>
            <a:endParaRPr lang="fr-FR" sz="2000" dirty="0">
              <a:latin typeface="Arial"/>
              <a:cs typeface="Arial"/>
            </a:endParaRPr>
          </a:p>
          <a:p>
            <a:pPr marL="457200" indent="-457200">
              <a:lnSpc>
                <a:spcPct val="110000"/>
              </a:lnSpc>
              <a:buFont typeface="+mj-lt"/>
              <a:buAutoNum type="arabicPeriod"/>
            </a:pPr>
            <a:endParaRPr lang="en-US" sz="2000" dirty="0">
              <a:latin typeface="Arial"/>
              <a:cs typeface="Arial"/>
            </a:endParaRPr>
          </a:p>
          <a:p>
            <a:pPr marL="457200" lvl="1" indent="0">
              <a:lnSpc>
                <a:spcPct val="110000"/>
              </a:lnSpc>
              <a:buNone/>
            </a:pPr>
            <a:endParaRPr lang="en-US" dirty="0">
              <a:cs typeface="Arial"/>
            </a:endParaRPr>
          </a:p>
          <a:p>
            <a:pPr marL="342900" indent="-342900">
              <a:lnSpc>
                <a:spcPct val="110000"/>
              </a:lnSpc>
            </a:pPr>
            <a:endParaRPr lang="en-US" sz="2400" dirty="0">
              <a:cs typeface="Arial"/>
            </a:endParaRPr>
          </a:p>
          <a:p>
            <a:pPr marL="342900" indent="-342900">
              <a:lnSpc>
                <a:spcPct val="110000"/>
              </a:lnSpc>
            </a:pPr>
            <a:endParaRPr lang="en-US" sz="2400" dirty="0">
              <a:cs typeface="Arial"/>
            </a:endParaRPr>
          </a:p>
          <a:p>
            <a:pPr marL="342900" indent="-342900">
              <a:lnSpc>
                <a:spcPct val="110000"/>
              </a:lnSpc>
            </a:pPr>
            <a:endParaRPr lang="en-US" sz="2400" dirty="0">
              <a:cs typeface="Arial"/>
            </a:endParaRPr>
          </a:p>
        </p:txBody>
      </p:sp>
      <p:sp>
        <p:nvSpPr>
          <p:cNvPr id="43" name="Title 1">
            <a:extLst>
              <a:ext uri="{FF2B5EF4-FFF2-40B4-BE49-F238E27FC236}">
                <a16:creationId xmlns:a16="http://schemas.microsoft.com/office/drawing/2014/main" id="{189E7FD6-8C51-8441-B385-1B5BEB697AF5}"/>
              </a:ext>
            </a:extLst>
          </p:cNvPr>
          <p:cNvSpPr txBox="1">
            <a:spLocks/>
          </p:cNvSpPr>
          <p:nvPr/>
        </p:nvSpPr>
        <p:spPr>
          <a:xfrm>
            <a:off x="379824" y="328839"/>
            <a:ext cx="11553671"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cap="none" normalizeH="0" baseline="0" noProof="0" dirty="0">
                <a:ln>
                  <a:noFill/>
                </a:ln>
                <a:solidFill>
                  <a:srgbClr val="3BB042"/>
                </a:solidFill>
                <a:effectLst/>
                <a:uLnTx/>
                <a:uFillTx/>
                <a:latin typeface="Arial"/>
                <a:ea typeface="Arial"/>
                <a:cs typeface="Arial"/>
              </a:rPr>
              <a:t>Planifier l’adoption et l’utilisation de l’approche 7-1-7</a:t>
            </a:r>
          </a:p>
        </p:txBody>
      </p:sp>
      <p:sp>
        <p:nvSpPr>
          <p:cNvPr id="2" name="Rectangle 1">
            <a:extLst>
              <a:ext uri="{FF2B5EF4-FFF2-40B4-BE49-F238E27FC236}">
                <a16:creationId xmlns:a16="http://schemas.microsoft.com/office/drawing/2014/main" id="{AF25D802-0C4B-CE38-BC36-49C1DEAD497A}"/>
              </a:ext>
            </a:extLst>
          </p:cNvPr>
          <p:cNvSpPr/>
          <p:nvPr/>
        </p:nvSpPr>
        <p:spPr>
          <a:xfrm>
            <a:off x="379825" y="5250741"/>
            <a:ext cx="11553673" cy="1150058"/>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Content Placeholder 3">
            <a:extLst>
              <a:ext uri="{FF2B5EF4-FFF2-40B4-BE49-F238E27FC236}">
                <a16:creationId xmlns:a16="http://schemas.microsoft.com/office/drawing/2014/main" id="{3E4720AB-D60B-3C3C-5C31-2B2C58CF4296}"/>
              </a:ext>
            </a:extLst>
          </p:cNvPr>
          <p:cNvSpPr txBox="1">
            <a:spLocks/>
          </p:cNvSpPr>
          <p:nvPr/>
        </p:nvSpPr>
        <p:spPr>
          <a:xfrm>
            <a:off x="258501" y="5950268"/>
            <a:ext cx="11553674" cy="51239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2000" b="0" i="0" u="none" strike="noStrike" kern="1200" cap="none" spc="0" normalizeH="0" baseline="0" noProof="0">
              <a:ln>
                <a:noFill/>
              </a:ln>
              <a:solidFill>
                <a:srgbClr val="394D56"/>
              </a:solidFill>
              <a:effectLst/>
              <a:uLnTx/>
              <a:uFillTx/>
              <a:latin typeface="Arial" panose="020B0604020202020204" pitchFamily="34" charset="0"/>
              <a:ea typeface="+mn-ea"/>
              <a:cs typeface="Arial"/>
            </a:endParaRPr>
          </a:p>
        </p:txBody>
      </p:sp>
      <p:sp>
        <p:nvSpPr>
          <p:cNvPr id="8" name="Text Placeholder 2">
            <a:extLst>
              <a:ext uri="{FF2B5EF4-FFF2-40B4-BE49-F238E27FC236}">
                <a16:creationId xmlns:a16="http://schemas.microsoft.com/office/drawing/2014/main" id="{E4AE6D81-436B-7DAB-9287-D73EAE84F83C}"/>
              </a:ext>
            </a:extLst>
          </p:cNvPr>
          <p:cNvSpPr txBox="1">
            <a:spLocks/>
          </p:cNvSpPr>
          <p:nvPr/>
        </p:nvSpPr>
        <p:spPr>
          <a:xfrm>
            <a:off x="6141174" y="1075129"/>
            <a:ext cx="5661482" cy="50626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fr-FR" dirty="0">
                <a:latin typeface="Arial"/>
                <a:cs typeface="Arial"/>
              </a:rPr>
              <a:t>Groupe(s) sur les systèmes existants</a:t>
            </a:r>
          </a:p>
        </p:txBody>
      </p:sp>
      <p:sp>
        <p:nvSpPr>
          <p:cNvPr id="10" name="Content Placeholder 3">
            <a:extLst>
              <a:ext uri="{FF2B5EF4-FFF2-40B4-BE49-F238E27FC236}">
                <a16:creationId xmlns:a16="http://schemas.microsoft.com/office/drawing/2014/main" id="{0CEE5417-A713-3A45-A1A6-DEC8DC0C0E15}"/>
              </a:ext>
            </a:extLst>
          </p:cNvPr>
          <p:cNvSpPr txBox="1">
            <a:spLocks/>
          </p:cNvSpPr>
          <p:nvPr/>
        </p:nvSpPr>
        <p:spPr>
          <a:xfrm>
            <a:off x="6096423" y="1717434"/>
            <a:ext cx="5388912" cy="441731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00000"/>
              </a:lnSpc>
              <a:buFont typeface="+mj-lt"/>
              <a:buAutoNum type="arabicPeriod"/>
            </a:pPr>
            <a:r>
              <a:rPr lang="fr-FR" sz="1800" dirty="0">
                <a:latin typeface="Arial"/>
                <a:cs typeface="Arial"/>
              </a:rPr>
              <a:t>Réaliser une cartographie approfondie des systèmes existants concernés par l’approche 7-1-7</a:t>
            </a:r>
          </a:p>
          <a:p>
            <a:pPr lvl="1">
              <a:lnSpc>
                <a:spcPct val="100000"/>
              </a:lnSpc>
            </a:pPr>
            <a:r>
              <a:rPr lang="fr-FR" sz="1600" dirty="0">
                <a:latin typeface="Arial"/>
                <a:cs typeface="Arial"/>
              </a:rPr>
              <a:t>Renseigner l’outil de cartographie des systèmes existants de l’approche 7-1-7 (ou alternative)</a:t>
            </a:r>
          </a:p>
          <a:p>
            <a:pPr marL="457200" indent="-457200">
              <a:lnSpc>
                <a:spcPct val="100000"/>
              </a:lnSpc>
              <a:buFont typeface="+mj-lt"/>
              <a:buAutoNum type="arabicPeriod"/>
            </a:pPr>
            <a:r>
              <a:rPr lang="fr-FR" sz="1800" dirty="0">
                <a:latin typeface="Arial"/>
                <a:cs typeface="Arial"/>
              </a:rPr>
              <a:t>Préparer un plan détaillé sur la manière d’intégrer l’approche 7-1-7 dans les systèmes pertinents, y compris les échéanciers et les activités spécifiques</a:t>
            </a:r>
          </a:p>
          <a:p>
            <a:pPr marL="457200" indent="-457200">
              <a:lnSpc>
                <a:spcPct val="100000"/>
              </a:lnSpc>
              <a:buFont typeface="+mj-lt"/>
              <a:buAutoNum type="arabicPeriod"/>
            </a:pPr>
            <a:r>
              <a:rPr lang="fr-FR" sz="1800" dirty="0">
                <a:latin typeface="Arial"/>
                <a:cs typeface="Arial"/>
              </a:rPr>
              <a:t>Sélectionner une personne pour un compte rendu en séance plénière</a:t>
            </a:r>
            <a:endParaRPr lang="fr-FR" sz="2000" dirty="0">
              <a:latin typeface="Arial"/>
              <a:cs typeface="Arial"/>
            </a:endParaRPr>
          </a:p>
          <a:p>
            <a:pPr marL="457200" indent="-457200">
              <a:lnSpc>
                <a:spcPct val="100000"/>
              </a:lnSpc>
              <a:buFont typeface="+mj-lt"/>
              <a:buAutoNum type="arabicPeriod"/>
            </a:pPr>
            <a:endParaRPr lang="en-US" sz="2000" dirty="0">
              <a:latin typeface="Arial"/>
              <a:cs typeface="Arial"/>
            </a:endParaRPr>
          </a:p>
          <a:p>
            <a:pPr marL="457200" indent="-457200">
              <a:lnSpc>
                <a:spcPct val="100000"/>
              </a:lnSpc>
              <a:buFont typeface="+mj-lt"/>
              <a:buAutoNum type="arabicPeriod"/>
            </a:pPr>
            <a:endParaRPr lang="en-US" sz="900" dirty="0">
              <a:latin typeface="Arial"/>
              <a:cs typeface="Arial"/>
            </a:endParaRPr>
          </a:p>
          <a:p>
            <a:pPr marL="457200" lvl="1" indent="0">
              <a:lnSpc>
                <a:spcPct val="100000"/>
              </a:lnSpc>
              <a:buFont typeface="Arial" panose="020B0604020202020204" pitchFamily="34" charset="0"/>
              <a:buNone/>
            </a:pPr>
            <a:endParaRPr lang="en-US" dirty="0">
              <a:cs typeface="Arial"/>
            </a:endParaRPr>
          </a:p>
          <a:p>
            <a:pPr marL="342900" indent="-342900">
              <a:lnSpc>
                <a:spcPct val="100000"/>
              </a:lnSpc>
            </a:pPr>
            <a:endParaRPr lang="en-US" sz="2400" dirty="0">
              <a:cs typeface="Arial"/>
            </a:endParaRPr>
          </a:p>
          <a:p>
            <a:pPr marL="342900" indent="-342900">
              <a:lnSpc>
                <a:spcPct val="100000"/>
              </a:lnSpc>
            </a:pPr>
            <a:endParaRPr lang="en-US" sz="2400" dirty="0">
              <a:cs typeface="Arial"/>
            </a:endParaRPr>
          </a:p>
          <a:p>
            <a:pPr marL="342900" indent="-342900">
              <a:lnSpc>
                <a:spcPct val="100000"/>
              </a:lnSpc>
            </a:pPr>
            <a:endParaRPr lang="en-US" sz="2400" dirty="0">
              <a:cs typeface="Arial"/>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47298" y="5367839"/>
            <a:ext cx="11341311" cy="984885"/>
          </a:xfrm>
          <a:prstGeom prst="rect">
            <a:avLst/>
          </a:prstGeom>
          <a:noFill/>
        </p:spPr>
        <p:txBody>
          <a:bodyPr wrap="square" lIns="91440" tIns="45720" rIns="91440" bIns="45720" anchor="t">
            <a:spAutoFit/>
          </a:bodyPr>
          <a:lstStyle/>
          <a:p>
            <a:pPr marL="0" indent="0">
              <a:buNone/>
            </a:pPr>
            <a:r>
              <a:rPr lang="fr-FR" sz="1600" b="1" dirty="0">
                <a:solidFill>
                  <a:schemeClr val="tx2"/>
                </a:solidFill>
                <a:latin typeface="Arial"/>
                <a:cs typeface="Arial"/>
              </a:rPr>
              <a:t>Conseil :</a:t>
            </a:r>
            <a:r>
              <a:rPr lang="fr-FR" b="1" dirty="0">
                <a:solidFill>
                  <a:schemeClr val="tx2"/>
                </a:solidFill>
                <a:latin typeface="Arial"/>
                <a:cs typeface="Arial"/>
              </a:rPr>
              <a:t> </a:t>
            </a:r>
            <a:r>
              <a:rPr lang="fr-FR" sz="1600" dirty="0">
                <a:latin typeface="Arial"/>
                <a:cs typeface="Arial"/>
              </a:rPr>
              <a:t>consulter la section sur l’adoption du kit d’outils numérique de la cible 7-1-7 pour obtenir des conseils.</a:t>
            </a:r>
          </a:p>
          <a:p>
            <a:pPr marL="0" indent="0">
              <a:buNone/>
            </a:pPr>
            <a:endParaRPr lang="en-US" sz="800" dirty="0">
              <a:latin typeface="Arial"/>
              <a:cs typeface="Arial"/>
            </a:endParaRPr>
          </a:p>
          <a:p>
            <a:r>
              <a:rPr lang="fr-FR" sz="1600" b="1" dirty="0">
                <a:solidFill>
                  <a:schemeClr val="tx2"/>
                </a:solidFill>
                <a:latin typeface="Arial"/>
                <a:cs typeface="Arial"/>
              </a:rPr>
              <a:t>Durée</a:t>
            </a:r>
            <a:r>
              <a:rPr lang="fr-FR" sz="1600" dirty="0">
                <a:latin typeface="Arial"/>
                <a:cs typeface="Arial"/>
              </a:rPr>
              <a:t> : </a:t>
            </a:r>
            <a:r>
              <a:rPr lang="fr-FR" sz="1600" dirty="0">
                <a:solidFill>
                  <a:srgbClr val="394D56"/>
                </a:solidFill>
                <a:latin typeface="Arial"/>
                <a:cs typeface="Arial"/>
              </a:rPr>
              <a:t>35 minutes pour la cartographie</a:t>
            </a:r>
            <a:r>
              <a:rPr lang="fr-FR" sz="1600" b="1" dirty="0">
                <a:solidFill>
                  <a:srgbClr val="394D56"/>
                </a:solidFill>
                <a:latin typeface="Arial"/>
                <a:cs typeface="Arial"/>
              </a:rPr>
              <a:t>, </a:t>
            </a:r>
            <a:r>
              <a:rPr lang="fr-FR" sz="1600" dirty="0">
                <a:latin typeface="Arial"/>
                <a:cs typeface="Arial"/>
              </a:rPr>
              <a:t>40 minutes pour la planification</a:t>
            </a:r>
            <a:r>
              <a:rPr lang="fr-FR" sz="1600" b="1" dirty="0">
                <a:latin typeface="Arial"/>
                <a:cs typeface="Arial"/>
              </a:rPr>
              <a:t>, </a:t>
            </a:r>
            <a:r>
              <a:rPr lang="fr-FR" sz="1600" dirty="0">
                <a:latin typeface="Arial"/>
                <a:cs typeface="Arial"/>
              </a:rPr>
              <a:t>1 </a:t>
            </a:r>
            <a:r>
              <a:rPr lang="fr-FR" sz="1600" dirty="0">
                <a:solidFill>
                  <a:srgbClr val="394D56"/>
                </a:solidFill>
                <a:latin typeface="Arial"/>
                <a:cs typeface="Arial"/>
              </a:rPr>
              <a:t>pause de 15 minutes (à prendre quand vous le souhaitez)</a:t>
            </a:r>
          </a:p>
        </p:txBody>
      </p:sp>
      <p:cxnSp>
        <p:nvCxnSpPr>
          <p:cNvPr id="14" name="Straight Connector 13">
            <a:extLst>
              <a:ext uri="{FF2B5EF4-FFF2-40B4-BE49-F238E27FC236}">
                <a16:creationId xmlns:a16="http://schemas.microsoft.com/office/drawing/2014/main" id="{C6889CDC-D0F2-4C5B-C0E4-77835FD4D2B3}"/>
              </a:ext>
            </a:extLst>
          </p:cNvPr>
          <p:cNvCxnSpPr>
            <a:cxnSpLocks/>
          </p:cNvCxnSpPr>
          <p:nvPr/>
        </p:nvCxnSpPr>
        <p:spPr>
          <a:xfrm>
            <a:off x="5885411" y="1648998"/>
            <a:ext cx="0" cy="2889751"/>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8347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B2CF6-04B8-F707-42E2-F81EFD66AAFE}"/>
              </a:ext>
            </a:extLst>
          </p:cNvPr>
          <p:cNvSpPr>
            <a:spLocks noGrp="1"/>
          </p:cNvSpPr>
          <p:nvPr>
            <p:ph type="title"/>
          </p:nvPr>
        </p:nvSpPr>
        <p:spPr/>
        <p:txBody>
          <a:bodyPr>
            <a:normAutofit/>
          </a:bodyPr>
          <a:lstStyle/>
          <a:p>
            <a:r>
              <a:rPr lang="fr-FR">
                <a:latin typeface="Arial"/>
                <a:cs typeface="Arial"/>
              </a:rPr>
              <a:t>Informations sur l’organisation pratique</a:t>
            </a:r>
          </a:p>
        </p:txBody>
      </p:sp>
      <p:sp>
        <p:nvSpPr>
          <p:cNvPr id="5" name="Content Placeholder 4">
            <a:extLst>
              <a:ext uri="{FF2B5EF4-FFF2-40B4-BE49-F238E27FC236}">
                <a16:creationId xmlns:a16="http://schemas.microsoft.com/office/drawing/2014/main" id="{06FD21E3-48F4-D7D6-D18F-0295BB47B5E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59369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5CC3E-9476-CD1A-BA28-C219AAD01C92}"/>
            </a:ext>
          </a:extLst>
        </p:cNvPr>
        <p:cNvGrpSpPr/>
        <p:nvPr/>
      </p:nvGrpSpPr>
      <p:grpSpPr>
        <a:xfrm>
          <a:off x="0" y="0"/>
          <a:ext cx="0" cy="0"/>
          <a:chOff x="0" y="0"/>
          <a:chExt cx="0" cy="0"/>
        </a:xfrm>
      </p:grpSpPr>
      <p:sp>
        <p:nvSpPr>
          <p:cNvPr id="43" name="Title 1">
            <a:extLst>
              <a:ext uri="{FF2B5EF4-FFF2-40B4-BE49-F238E27FC236}">
                <a16:creationId xmlns:a16="http://schemas.microsoft.com/office/drawing/2014/main" id="{189E7FD6-8C51-8441-B385-1B5BEB697AF5}"/>
              </a:ext>
            </a:extLst>
          </p:cNvPr>
          <p:cNvSpPr txBox="1">
            <a:spLocks/>
          </p:cNvSpPr>
          <p:nvPr/>
        </p:nvSpPr>
        <p:spPr>
          <a:xfrm>
            <a:off x="379824" y="328839"/>
            <a:ext cx="12022941"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cap="none" normalizeH="0" baseline="0" noProof="0" dirty="0">
                <a:ln>
                  <a:noFill/>
                </a:ln>
                <a:solidFill>
                  <a:srgbClr val="3BB042"/>
                </a:solidFill>
                <a:effectLst/>
                <a:uLnTx/>
                <a:uFillTx/>
                <a:latin typeface="Arial"/>
                <a:ea typeface="Arial"/>
                <a:cs typeface="Arial"/>
              </a:rPr>
              <a:t>Planifier l’adoption et l’utilisation de l’approche 7-1-7</a:t>
            </a:r>
          </a:p>
        </p:txBody>
      </p:sp>
      <p:sp>
        <p:nvSpPr>
          <p:cNvPr id="2" name="Rectangle 1">
            <a:extLst>
              <a:ext uri="{FF2B5EF4-FFF2-40B4-BE49-F238E27FC236}">
                <a16:creationId xmlns:a16="http://schemas.microsoft.com/office/drawing/2014/main" id="{AF25D802-0C4B-CE38-BC36-49C1DEAD497A}"/>
              </a:ext>
            </a:extLst>
          </p:cNvPr>
          <p:cNvSpPr/>
          <p:nvPr/>
        </p:nvSpPr>
        <p:spPr>
          <a:xfrm>
            <a:off x="386775" y="4105887"/>
            <a:ext cx="4292709" cy="223494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2A0BED0C-4794-F44C-6499-BCFD2CFC7BD3}"/>
              </a:ext>
            </a:extLst>
          </p:cNvPr>
          <p:cNvSpPr txBox="1"/>
          <p:nvPr/>
        </p:nvSpPr>
        <p:spPr>
          <a:xfrm>
            <a:off x="536135" y="4197950"/>
            <a:ext cx="4013839" cy="1938992"/>
          </a:xfrm>
          <a:prstGeom prst="rect">
            <a:avLst/>
          </a:prstGeom>
          <a:noFill/>
        </p:spPr>
        <p:txBody>
          <a:bodyPr wrap="square" lIns="91440" tIns="45720" rIns="91440" bIns="45720" anchor="t">
            <a:spAutoFit/>
          </a:bodyPr>
          <a:lstStyle/>
          <a:p>
            <a:r>
              <a:rPr lang="fr-FR" sz="1500" b="1" dirty="0">
                <a:solidFill>
                  <a:schemeClr val="tx2"/>
                </a:solidFill>
                <a:latin typeface="Arial"/>
                <a:cs typeface="Arial"/>
              </a:rPr>
              <a:t>Conseil : </a:t>
            </a:r>
            <a:r>
              <a:rPr lang="fr-FR" sz="1500" dirty="0">
                <a:solidFill>
                  <a:srgbClr val="394D56"/>
                </a:solidFill>
                <a:latin typeface="Arial"/>
                <a:cs typeface="Arial"/>
              </a:rPr>
              <a:t>consulter</a:t>
            </a:r>
            <a:r>
              <a:rPr lang="fr-FR" sz="1500" b="0" dirty="0">
                <a:solidFill>
                  <a:srgbClr val="394D56"/>
                </a:solidFill>
                <a:latin typeface="Arial"/>
                <a:cs typeface="Arial"/>
              </a:rPr>
              <a:t> les sections pertinentes du kit d’outils numérique de la cible 7-1-7, y compris la section sur l’adoption et les étapes 1, 4 et 5 de la section sur l’utilisation.</a:t>
            </a:r>
          </a:p>
          <a:p>
            <a:pPr marL="0" indent="0">
              <a:buNone/>
            </a:pPr>
            <a:endParaRPr lang="en-US" sz="1500" dirty="0">
              <a:latin typeface="Arial"/>
              <a:cs typeface="Arial"/>
            </a:endParaRPr>
          </a:p>
          <a:p>
            <a:r>
              <a:rPr lang="fr-FR" sz="1500" b="1" dirty="0">
                <a:solidFill>
                  <a:schemeClr val="tx2"/>
                </a:solidFill>
                <a:latin typeface="Arial"/>
                <a:cs typeface="Arial"/>
              </a:rPr>
              <a:t>Durée</a:t>
            </a:r>
            <a:r>
              <a:rPr lang="fr-FR" sz="1500" dirty="0">
                <a:latin typeface="Arial"/>
                <a:cs typeface="Arial"/>
              </a:rPr>
              <a:t> :</a:t>
            </a:r>
            <a:r>
              <a:rPr lang="fr-FR" sz="1500" dirty="0">
                <a:solidFill>
                  <a:srgbClr val="384D56"/>
                </a:solidFill>
                <a:latin typeface="Arial"/>
                <a:cs typeface="Arial"/>
              </a:rPr>
              <a:t> </a:t>
            </a:r>
            <a:r>
              <a:rPr lang="fr-FR" sz="1500" dirty="0">
                <a:solidFill>
                  <a:srgbClr val="394D56"/>
                </a:solidFill>
                <a:latin typeface="Arial"/>
                <a:cs typeface="Arial"/>
              </a:rPr>
              <a:t>90 minutes (dont </a:t>
            </a:r>
            <a:r>
              <a:rPr lang="fr-FR" sz="1500" dirty="0">
                <a:latin typeface="Arial"/>
                <a:cs typeface="Arial"/>
              </a:rPr>
              <a:t>1 </a:t>
            </a:r>
            <a:r>
              <a:rPr lang="fr-FR" sz="1500" dirty="0">
                <a:solidFill>
                  <a:srgbClr val="394D56"/>
                </a:solidFill>
                <a:latin typeface="Arial"/>
                <a:cs typeface="Arial"/>
              </a:rPr>
              <a:t>pause de 15 minutes à prendre quand vous le souhaitez)</a:t>
            </a:r>
          </a:p>
        </p:txBody>
      </p:sp>
      <p:sp>
        <p:nvSpPr>
          <p:cNvPr id="15" name="Text Placeholder 2">
            <a:extLst>
              <a:ext uri="{FF2B5EF4-FFF2-40B4-BE49-F238E27FC236}">
                <a16:creationId xmlns:a16="http://schemas.microsoft.com/office/drawing/2014/main" id="{3E9CEDB7-F7AC-1CD8-07C5-77193B490EF7}"/>
              </a:ext>
            </a:extLst>
          </p:cNvPr>
          <p:cNvSpPr>
            <a:spLocks noGrp="1"/>
          </p:cNvSpPr>
          <p:nvPr>
            <p:ph type="body" idx="1"/>
          </p:nvPr>
        </p:nvSpPr>
        <p:spPr>
          <a:xfrm>
            <a:off x="379825" y="973794"/>
            <a:ext cx="5157787" cy="486893"/>
          </a:xfrm>
        </p:spPr>
        <p:txBody>
          <a:bodyPr/>
          <a:lstStyle/>
          <a:p>
            <a:r>
              <a:rPr lang="fr-FR" dirty="0">
                <a:latin typeface="Arial"/>
                <a:cs typeface="Arial"/>
              </a:rPr>
              <a:t>Votre tâche</a:t>
            </a:r>
          </a:p>
        </p:txBody>
      </p:sp>
      <p:sp>
        <p:nvSpPr>
          <p:cNvPr id="16" name="Content Placeholder 3">
            <a:extLst>
              <a:ext uri="{FF2B5EF4-FFF2-40B4-BE49-F238E27FC236}">
                <a16:creationId xmlns:a16="http://schemas.microsoft.com/office/drawing/2014/main" id="{5BC58C9B-EEF5-D23D-05EF-0F6693689E7A}"/>
              </a:ext>
            </a:extLst>
          </p:cNvPr>
          <p:cNvSpPr>
            <a:spLocks noGrp="1"/>
          </p:cNvSpPr>
          <p:nvPr>
            <p:ph sz="half" idx="2"/>
          </p:nvPr>
        </p:nvSpPr>
        <p:spPr>
          <a:xfrm>
            <a:off x="421119" y="1505613"/>
            <a:ext cx="4374617" cy="2401267"/>
          </a:xfrm>
        </p:spPr>
        <p:txBody>
          <a:bodyPr vert="horz" lIns="91440" tIns="45720" rIns="91440" bIns="45720" rtlCol="0" anchor="t">
            <a:noAutofit/>
          </a:bodyPr>
          <a:lstStyle/>
          <a:p>
            <a:pPr marL="457200" indent="-457200">
              <a:buFont typeface="+mj-lt"/>
              <a:buAutoNum type="arabicPeriod"/>
            </a:pPr>
            <a:r>
              <a:rPr lang="fr-FR" sz="1800" dirty="0">
                <a:latin typeface="Arial"/>
                <a:cs typeface="Arial"/>
              </a:rPr>
              <a:t>Déterminer comment l’approche </a:t>
            </a:r>
            <a:br>
              <a:rPr lang="fr-FR" sz="1800" dirty="0">
                <a:latin typeface="Arial"/>
                <a:cs typeface="Arial"/>
              </a:rPr>
            </a:br>
            <a:r>
              <a:rPr lang="fr-FR" sz="1800" dirty="0">
                <a:latin typeface="Arial"/>
                <a:cs typeface="Arial"/>
              </a:rPr>
              <a:t>7-1-7 sera intégrée à votre domaine thématique. Soyez précis. Apporter les modifications proposées aux formulaires existants, si nécessaire</a:t>
            </a:r>
          </a:p>
          <a:p>
            <a:pPr marL="457200" indent="-457200">
              <a:buFont typeface="+mj-lt"/>
              <a:buAutoNum type="arabicPeriod"/>
            </a:pPr>
            <a:r>
              <a:rPr lang="fr-FR" sz="1800" dirty="0">
                <a:latin typeface="Arial"/>
                <a:cs typeface="Arial"/>
              </a:rPr>
              <a:t>Développer une courte présentation (1 à 2 diapositives) pour un compte rendu lors de la prochaine session.</a:t>
            </a:r>
          </a:p>
        </p:txBody>
      </p:sp>
      <p:sp>
        <p:nvSpPr>
          <p:cNvPr id="18" name="TextBox 17">
            <a:extLst>
              <a:ext uri="{FF2B5EF4-FFF2-40B4-BE49-F238E27FC236}">
                <a16:creationId xmlns:a16="http://schemas.microsoft.com/office/drawing/2014/main" id="{62451E84-A631-4A62-8113-A080D6817704}"/>
              </a:ext>
            </a:extLst>
          </p:cNvPr>
          <p:cNvSpPr txBox="1"/>
          <p:nvPr/>
        </p:nvSpPr>
        <p:spPr>
          <a:xfrm>
            <a:off x="5015977" y="973794"/>
            <a:ext cx="7056158" cy="6324808"/>
          </a:xfrm>
          <a:prstGeom prst="rect">
            <a:avLst/>
          </a:prstGeom>
          <a:noFill/>
        </p:spPr>
        <p:txBody>
          <a:bodyPr wrap="square" lIns="91440" tIns="45720" rIns="91440" bIns="45720" anchor="t">
            <a:spAutoFit/>
          </a:bodyPr>
          <a:lstStyle/>
          <a:p>
            <a:pPr marL="0" indent="0">
              <a:buNone/>
            </a:pPr>
            <a:r>
              <a:rPr lang="fr-FR" sz="2000" b="1" dirty="0">
                <a:solidFill>
                  <a:schemeClr val="tx2"/>
                </a:solidFill>
                <a:latin typeface="Arial"/>
                <a:cs typeface="Arial"/>
              </a:rPr>
              <a:t>Groupes thématiques (avec suggestions)</a:t>
            </a:r>
          </a:p>
          <a:p>
            <a:pPr marL="0" indent="0">
              <a:buNone/>
            </a:pPr>
            <a:endParaRPr lang="en-US" sz="900" b="1" dirty="0">
              <a:solidFill>
                <a:schemeClr val="tx2"/>
              </a:solidFill>
              <a:latin typeface="Arial"/>
              <a:cs typeface="Arial"/>
            </a:endParaRPr>
          </a:p>
          <a:p>
            <a:pPr>
              <a:buClr>
                <a:schemeClr val="accent1"/>
              </a:buClr>
            </a:pPr>
            <a:r>
              <a:rPr lang="fr-FR" b="1" dirty="0">
                <a:latin typeface="Arial"/>
                <a:cs typeface="Arial"/>
              </a:rPr>
              <a:t>Données de l’approche 7-1-7 et données existantes</a:t>
            </a:r>
          </a:p>
          <a:p>
            <a:pPr marL="342900" indent="-342900">
              <a:buClr>
                <a:schemeClr val="accent1"/>
              </a:buClr>
              <a:buFont typeface="Arial" panose="020B0604020202020204" pitchFamily="34" charset="0"/>
              <a:buChar char="•"/>
            </a:pPr>
            <a:r>
              <a:rPr lang="fr-FR" sz="1600" dirty="0">
                <a:latin typeface="Arial"/>
                <a:cs typeface="Arial"/>
              </a:rPr>
              <a:t>Dans quelle mesure les données existantes correspondent-elles aux variables et définitions de l’approche 7-1-7 ?  Quelles données de l’approche 7-1-7 sont déjà collectées ? Lesquelles manquent ? Quelles sont les différences et comment peuvent-elles être harmonisées ?</a:t>
            </a:r>
          </a:p>
          <a:p>
            <a:pPr>
              <a:buClr>
                <a:schemeClr val="accent1"/>
              </a:buClr>
            </a:pPr>
            <a:r>
              <a:rPr lang="fr-FR" b="1" dirty="0">
                <a:latin typeface="Arial"/>
                <a:cs typeface="Arial"/>
              </a:rPr>
              <a:t>Collecte des données de l’approche 7-1-7</a:t>
            </a:r>
          </a:p>
          <a:p>
            <a:pPr marL="342900" indent="-342900">
              <a:buClr>
                <a:schemeClr val="accent1"/>
              </a:buClr>
              <a:buFont typeface="Arial" panose="020B0604020202020204" pitchFamily="34" charset="0"/>
              <a:buChar char="•"/>
            </a:pPr>
            <a:r>
              <a:rPr lang="fr-FR" sz="1600" dirty="0">
                <a:latin typeface="Arial"/>
                <a:cs typeface="Arial"/>
              </a:rPr>
              <a:t>Qui collectera les données de l’approche 7-1-7, quand, à l’aide de quel(s) formulaire(s) ? Comment l’information circulera‑t‑elle jusqu’à l’équipe de coordination de l’approche 7-1-7 ? Si un formulaire existant est utilisé, comment sera-t-il modifié pour inclure les données de l’approche 7-1-7 ? </a:t>
            </a:r>
          </a:p>
          <a:p>
            <a:pPr>
              <a:buClr>
                <a:schemeClr val="accent1"/>
              </a:buClr>
            </a:pPr>
            <a:r>
              <a:rPr lang="fr-FR" b="1" dirty="0">
                <a:latin typeface="Arial"/>
                <a:cs typeface="Arial"/>
              </a:rPr>
              <a:t>Consolidation des données de l’approche 7-1-7</a:t>
            </a:r>
          </a:p>
          <a:p>
            <a:pPr marL="342900" indent="-342900">
              <a:buClr>
                <a:schemeClr val="accent1"/>
              </a:buClr>
              <a:buFont typeface="Arial" panose="020B0604020202020204" pitchFamily="34" charset="0"/>
              <a:buChar char="•"/>
            </a:pPr>
            <a:r>
              <a:rPr lang="fr-FR" sz="1600" dirty="0">
                <a:latin typeface="Arial"/>
                <a:cs typeface="Arial"/>
              </a:rPr>
              <a:t>Qui consolidera les données dans quelle base de données et à quelle fréquence ? Quels changements sont nécessaires pour la base de données ? Qui vérifiera/corrigera les données et comment ?  </a:t>
            </a:r>
          </a:p>
          <a:p>
            <a:pPr>
              <a:buClr>
                <a:schemeClr val="accent1"/>
              </a:buClr>
            </a:pPr>
            <a:r>
              <a:rPr lang="fr-FR" b="1" dirty="0">
                <a:latin typeface="Arial"/>
                <a:cs typeface="Arial"/>
              </a:rPr>
              <a:t>Synthèse des données de l’approche 7-1-7</a:t>
            </a:r>
          </a:p>
          <a:p>
            <a:pPr marL="342900" indent="-342900">
              <a:buClr>
                <a:schemeClr val="accent1"/>
              </a:buClr>
              <a:buFont typeface="Arial" panose="020B0604020202020204" pitchFamily="34" charset="0"/>
              <a:buChar char="•"/>
            </a:pPr>
            <a:r>
              <a:rPr lang="fr-FR" sz="1600" dirty="0">
                <a:latin typeface="Arial"/>
                <a:cs typeface="Arial"/>
              </a:rPr>
              <a:t>Qui synthétisera les données consolidées, quand et avec quoi ? Quels types d’analyses seront effectuées ? Quelles variables supplémentaires sont nécessaires pour ces analyses ?  Comment les conclusions seront‑elles rédigées et diffusées ? </a:t>
            </a:r>
          </a:p>
          <a:p>
            <a:pPr marL="800100" lvl="1" indent="-342900">
              <a:buClr>
                <a:schemeClr val="accent1"/>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endParaRPr lang="en-US" sz="2400" dirty="0">
              <a:cs typeface="Arial"/>
            </a:endParaRPr>
          </a:p>
        </p:txBody>
      </p:sp>
    </p:spTree>
    <p:extLst>
      <p:ext uri="{BB962C8B-B14F-4D97-AF65-F5344CB8AC3E}">
        <p14:creationId xmlns:p14="http://schemas.microsoft.com/office/powerpoint/2010/main" val="297451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034D1-4976-A3B2-3B13-44948F9CF0F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EAAED82-722B-0637-CA26-06C0BBE80B31}"/>
              </a:ext>
            </a:extLst>
          </p:cNvPr>
          <p:cNvSpPr>
            <a:spLocks noGrp="1"/>
          </p:cNvSpPr>
          <p:nvPr>
            <p:ph type="body" idx="1"/>
          </p:nvPr>
        </p:nvSpPr>
        <p:spPr>
          <a:xfrm>
            <a:off x="258501" y="1075128"/>
            <a:ext cx="5157787" cy="486893"/>
          </a:xfrm>
        </p:spPr>
        <p:txBody>
          <a:bodyPr/>
          <a:lstStyle/>
          <a:p>
            <a:r>
              <a:rPr lang="fr-FR" dirty="0">
                <a:latin typeface="Arial"/>
                <a:cs typeface="Arial"/>
              </a:rPr>
              <a:t>Votre tâche</a:t>
            </a:r>
          </a:p>
        </p:txBody>
      </p:sp>
      <p:sp>
        <p:nvSpPr>
          <p:cNvPr id="4" name="Content Placeholder 3">
            <a:extLst>
              <a:ext uri="{FF2B5EF4-FFF2-40B4-BE49-F238E27FC236}">
                <a16:creationId xmlns:a16="http://schemas.microsoft.com/office/drawing/2014/main" id="{B9656F13-233E-CBFB-7449-1BD8A9494382}"/>
              </a:ext>
            </a:extLst>
          </p:cNvPr>
          <p:cNvSpPr>
            <a:spLocks noGrp="1"/>
          </p:cNvSpPr>
          <p:nvPr>
            <p:ph sz="half" idx="2"/>
          </p:nvPr>
        </p:nvSpPr>
        <p:spPr>
          <a:xfrm>
            <a:off x="265652" y="1638737"/>
            <a:ext cx="7044127" cy="4890424"/>
          </a:xfrm>
        </p:spPr>
        <p:txBody>
          <a:bodyPr vert="horz" lIns="91440" tIns="45720" rIns="91440" bIns="45720" rtlCol="0" anchor="t">
            <a:noAutofit/>
          </a:bodyPr>
          <a:lstStyle/>
          <a:p>
            <a:pPr marL="514350" indent="-514350">
              <a:buFont typeface="+mj-lt"/>
              <a:buAutoNum type="arabicPeriod"/>
            </a:pPr>
            <a:r>
              <a:rPr lang="fr-FR" sz="1800" dirty="0">
                <a:latin typeface="Arial"/>
                <a:cs typeface="Arial"/>
              </a:rPr>
              <a:t>En petits groupes, identifier les politiques, les procédures normalisées, les lignes directrices, les cadres ou autres documents existants dans le pays/l’administration relatifs à l’approche 7-1-7 (20 min).</a:t>
            </a:r>
          </a:p>
          <a:p>
            <a:pPr marL="457200" indent="-457200">
              <a:buFont typeface="+mj-lt"/>
              <a:buAutoNum type="arabicPeriod"/>
            </a:pPr>
            <a:r>
              <a:rPr lang="fr-FR" sz="1800" dirty="0">
                <a:latin typeface="Arial"/>
                <a:cs typeface="Arial"/>
              </a:rPr>
              <a:t>En séance plénière, nous aurons de brefs comptes rendus pour élaborer une liste agrégée, classée par priorité.</a:t>
            </a:r>
          </a:p>
          <a:p>
            <a:pPr marL="457200" indent="-457200">
              <a:buFont typeface="+mj-lt"/>
              <a:buAutoNum type="arabicPeriod"/>
            </a:pPr>
            <a:r>
              <a:rPr lang="fr-FR" sz="1800" dirty="0">
                <a:latin typeface="Arial"/>
                <a:cs typeface="Arial"/>
              </a:rPr>
              <a:t>Nous nous diviserons en nouveaux groupes, avec une politique/procédure normalisée/ligne directrice/etc. par groupe</a:t>
            </a:r>
          </a:p>
          <a:p>
            <a:pPr marL="457200" indent="-457200">
              <a:buFont typeface="+mj-lt"/>
              <a:buAutoNum type="arabicPeriod"/>
            </a:pPr>
            <a:r>
              <a:rPr lang="fr-FR" sz="1800" dirty="0">
                <a:latin typeface="Arial"/>
                <a:cs typeface="Arial"/>
              </a:rPr>
              <a:t>Chaque groupe élaborera des recommandations sur la meilleure façon d’intégrer l’approche 7-1-7 dans le document sélectionné.</a:t>
            </a:r>
          </a:p>
          <a:p>
            <a:pPr lvl="1"/>
            <a:r>
              <a:rPr lang="fr-FR" sz="1600" dirty="0">
                <a:latin typeface="Arial"/>
                <a:cs typeface="Arial"/>
              </a:rPr>
              <a:t>Cela peut impliquer l’élaboration d’un plan indiquant comment et où l’approche 7-1-7 s’intègre le mieux dans le document, quelles parties prenantes impliquer pour apporter ou recommander de tels changements, un calendrier, etc.  </a:t>
            </a:r>
          </a:p>
          <a:p>
            <a:pPr marL="457200" indent="-457200">
              <a:buFont typeface="+mj-lt"/>
              <a:buAutoNum type="arabicPeriod"/>
            </a:pPr>
            <a:r>
              <a:rPr lang="fr-FR" sz="1800" dirty="0">
                <a:latin typeface="Arial"/>
                <a:cs typeface="Arial"/>
              </a:rPr>
              <a:t>Désigner une personne pour faire un compte rendu.</a:t>
            </a:r>
          </a:p>
          <a:p>
            <a:pPr marL="457200" indent="-457200">
              <a:buFont typeface="+mj-lt"/>
              <a:buAutoNum type="arabicPeriod"/>
            </a:pPr>
            <a:endParaRPr lang="en-US" sz="800" dirty="0">
              <a:latin typeface="Arial"/>
              <a:cs typeface="Arial"/>
            </a:endParaRPr>
          </a:p>
          <a:p>
            <a:pPr marL="457200" lvl="1" indent="0">
              <a:buNone/>
            </a:pPr>
            <a:endParaRPr lang="en-US" sz="1800" dirty="0">
              <a:cs typeface="Arial"/>
            </a:endParaRPr>
          </a:p>
          <a:p>
            <a:pPr marL="342900" indent="-342900"/>
            <a:endParaRPr lang="en-US" sz="2000" dirty="0">
              <a:cs typeface="Arial"/>
            </a:endParaRPr>
          </a:p>
          <a:p>
            <a:pPr marL="342900" indent="-342900"/>
            <a:endParaRPr lang="en-US" sz="2000" dirty="0">
              <a:cs typeface="Arial"/>
            </a:endParaRPr>
          </a:p>
        </p:txBody>
      </p:sp>
      <p:sp>
        <p:nvSpPr>
          <p:cNvPr id="43" name="Title 1">
            <a:extLst>
              <a:ext uri="{FF2B5EF4-FFF2-40B4-BE49-F238E27FC236}">
                <a16:creationId xmlns:a16="http://schemas.microsoft.com/office/drawing/2014/main" id="{7D2039B5-BD96-E432-CBFE-7D633A71B631}"/>
              </a:ext>
            </a:extLst>
          </p:cNvPr>
          <p:cNvSpPr txBox="1">
            <a:spLocks/>
          </p:cNvSpPr>
          <p:nvPr/>
        </p:nvSpPr>
        <p:spPr>
          <a:xfrm>
            <a:off x="379824" y="328839"/>
            <a:ext cx="10797257" cy="132015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3200" b="1" i="0" u="none" strike="noStrike" cap="none" normalizeH="0" baseline="0" noProof="0" dirty="0">
                <a:ln>
                  <a:noFill/>
                </a:ln>
                <a:solidFill>
                  <a:srgbClr val="3BB042"/>
                </a:solidFill>
                <a:effectLst/>
                <a:uLnTx/>
                <a:uFillTx/>
                <a:latin typeface="Arial"/>
                <a:ea typeface="Arial"/>
                <a:cs typeface="Arial"/>
              </a:rPr>
              <a:t>Planifier l’adoption et l’utilisation de l’approche 7-1-7</a:t>
            </a:r>
          </a:p>
        </p:txBody>
      </p:sp>
      <p:sp>
        <p:nvSpPr>
          <p:cNvPr id="11" name="Rectangle 10">
            <a:extLst>
              <a:ext uri="{FF2B5EF4-FFF2-40B4-BE49-F238E27FC236}">
                <a16:creationId xmlns:a16="http://schemas.microsoft.com/office/drawing/2014/main" id="{6CA0B979-5BE2-118A-5521-099F60DBFBEB}"/>
              </a:ext>
            </a:extLst>
          </p:cNvPr>
          <p:cNvSpPr/>
          <p:nvPr/>
        </p:nvSpPr>
        <p:spPr>
          <a:xfrm>
            <a:off x="7570473" y="1648997"/>
            <a:ext cx="4346588" cy="4158415"/>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Placeholder 2">
            <a:extLst>
              <a:ext uri="{FF2B5EF4-FFF2-40B4-BE49-F238E27FC236}">
                <a16:creationId xmlns:a16="http://schemas.microsoft.com/office/drawing/2014/main" id="{0A61BD2E-41A3-424D-B29B-34DC4C38B21E}"/>
              </a:ext>
            </a:extLst>
          </p:cNvPr>
          <p:cNvSpPr txBox="1">
            <a:spLocks/>
          </p:cNvSpPr>
          <p:nvPr/>
        </p:nvSpPr>
        <p:spPr>
          <a:xfrm>
            <a:off x="7666864" y="1562021"/>
            <a:ext cx="4244468" cy="645243"/>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fr-FR" sz="2200">
                <a:latin typeface="Arial"/>
                <a:cs typeface="Arial"/>
              </a:rPr>
              <a:t>Durée</a:t>
            </a:r>
          </a:p>
        </p:txBody>
      </p:sp>
      <p:sp>
        <p:nvSpPr>
          <p:cNvPr id="15" name="Content Placeholder 3">
            <a:extLst>
              <a:ext uri="{FF2B5EF4-FFF2-40B4-BE49-F238E27FC236}">
                <a16:creationId xmlns:a16="http://schemas.microsoft.com/office/drawing/2014/main" id="{EEFD7D03-CCE9-E5C4-54DA-3E20F817B769}"/>
              </a:ext>
            </a:extLst>
          </p:cNvPr>
          <p:cNvSpPr txBox="1">
            <a:spLocks/>
          </p:cNvSpPr>
          <p:nvPr/>
        </p:nvSpPr>
        <p:spPr>
          <a:xfrm>
            <a:off x="7827215" y="2259995"/>
            <a:ext cx="3924426" cy="368073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latin typeface="Arial"/>
                <a:cs typeface="Arial"/>
              </a:rPr>
              <a:t>20 minutes pour identifier les politiques/procédures normalisées/lignes directrices/etc. pertinentes</a:t>
            </a:r>
          </a:p>
          <a:p>
            <a:r>
              <a:rPr lang="fr-FR" sz="1800" dirty="0">
                <a:latin typeface="Arial"/>
                <a:cs typeface="Arial"/>
              </a:rPr>
              <a:t>10 minutes pour consolider la liste</a:t>
            </a:r>
          </a:p>
          <a:p>
            <a:r>
              <a:rPr lang="fr-FR" sz="1800" dirty="0">
                <a:latin typeface="Arial"/>
                <a:cs typeface="Arial"/>
              </a:rPr>
              <a:t>Pause de 15 minutes</a:t>
            </a:r>
          </a:p>
          <a:p>
            <a:r>
              <a:rPr lang="fr-FR" sz="1800" dirty="0">
                <a:latin typeface="Arial"/>
                <a:cs typeface="Arial"/>
              </a:rPr>
              <a:t>45 minutes pour élaborer un plan/des recommandations pour l’intégration dans l’approche 7-1-7 des politiques/procédures normalisées/lignes directrices/etc. sélectionnées</a:t>
            </a:r>
          </a:p>
          <a:p>
            <a:pPr lvl="1"/>
            <a:endParaRPr lang="en-US" sz="1800" dirty="0">
              <a:cs typeface="Arial"/>
            </a:endParaRPr>
          </a:p>
        </p:txBody>
      </p:sp>
    </p:spTree>
    <p:extLst>
      <p:ext uri="{BB962C8B-B14F-4D97-AF65-F5344CB8AC3E}">
        <p14:creationId xmlns:p14="http://schemas.microsoft.com/office/powerpoint/2010/main" val="81879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8E73610-D185-3E74-3D6C-1F8357BA2E34}"/>
              </a:ext>
            </a:extLst>
          </p:cNvPr>
          <p:cNvSpPr>
            <a:spLocks noGrp="1"/>
          </p:cNvSpPr>
          <p:nvPr>
            <p:ph idx="1"/>
          </p:nvPr>
        </p:nvSpPr>
        <p:spPr>
          <a:xfrm>
            <a:off x="4755738" y="1796748"/>
            <a:ext cx="6956990" cy="1420643"/>
          </a:xfrm>
        </p:spPr>
        <p:txBody>
          <a:bodyPr vert="horz" lIns="91440" tIns="45720" rIns="91440" bIns="45720" rtlCol="0" anchor="t">
            <a:noAutofit/>
          </a:bodyPr>
          <a:lstStyle/>
          <a:p>
            <a:r>
              <a:rPr lang="fr-FR" sz="2000" dirty="0">
                <a:latin typeface="Arial"/>
                <a:cs typeface="Arial"/>
              </a:rPr>
              <a:t>Résumer brièvement les résultats de votre groupe issus de l’activité de planification.</a:t>
            </a:r>
          </a:p>
          <a:p>
            <a:r>
              <a:rPr lang="fr-FR" sz="2000" dirty="0">
                <a:latin typeface="Arial"/>
                <a:cs typeface="Arial"/>
              </a:rPr>
              <a:t>Répondre à 1 ou 2 questions du public (s’il y a du temps).</a:t>
            </a:r>
          </a:p>
          <a:p>
            <a:pPr marL="0" indent="0">
              <a:buNone/>
            </a:pPr>
            <a:endParaRPr lang="en-US" sz="2000" dirty="0">
              <a:latin typeface="Arial"/>
              <a:cs typeface="Arial"/>
            </a:endParaRPr>
          </a:p>
          <a:p>
            <a:endParaRPr lang="en-US" sz="2000" dirty="0">
              <a:latin typeface="Arial"/>
              <a:cs typeface="Arial"/>
            </a:endParaRPr>
          </a:p>
          <a:p>
            <a:endParaRPr lang="en-US" sz="2000" dirty="0">
              <a:latin typeface="Arial"/>
              <a:cs typeface="Arial"/>
            </a:endParaRPr>
          </a:p>
        </p:txBody>
      </p:sp>
      <p:sp>
        <p:nvSpPr>
          <p:cNvPr id="5" name="Text Placeholder 4">
            <a:extLst>
              <a:ext uri="{FF2B5EF4-FFF2-40B4-BE49-F238E27FC236}">
                <a16:creationId xmlns:a16="http://schemas.microsoft.com/office/drawing/2014/main" id="{3B83F37D-E334-6F38-65E5-1285A2CEF267}"/>
              </a:ext>
            </a:extLst>
          </p:cNvPr>
          <p:cNvSpPr>
            <a:spLocks noGrp="1"/>
          </p:cNvSpPr>
          <p:nvPr>
            <p:ph type="body" sz="half" idx="10"/>
          </p:nvPr>
        </p:nvSpPr>
        <p:spPr>
          <a:xfrm>
            <a:off x="4755738" y="1260256"/>
            <a:ext cx="6693029" cy="400639"/>
          </a:xfrm>
        </p:spPr>
        <p:txBody>
          <a:bodyPr vert="horz" lIns="91440" tIns="45720" rIns="91440" bIns="45720" rtlCol="0" anchor="t">
            <a:noAutofit/>
          </a:bodyPr>
          <a:lstStyle/>
          <a:p>
            <a:r>
              <a:rPr lang="fr-FR" sz="2200">
                <a:latin typeface="Arial"/>
                <a:cs typeface="Arial"/>
              </a:rPr>
              <a:t>Compte rendu de chaque groupe</a:t>
            </a:r>
          </a:p>
        </p:txBody>
      </p:sp>
      <p:sp>
        <p:nvSpPr>
          <p:cNvPr id="10" name="Title 1">
            <a:extLst>
              <a:ext uri="{FF2B5EF4-FFF2-40B4-BE49-F238E27FC236}">
                <a16:creationId xmlns:a16="http://schemas.microsoft.com/office/drawing/2014/main" id="{37E63E3C-6C59-8EE0-C049-15CB7B45A24B}"/>
              </a:ext>
            </a:extLst>
          </p:cNvPr>
          <p:cNvSpPr>
            <a:spLocks noGrp="1"/>
          </p:cNvSpPr>
          <p:nvPr>
            <p:ph type="title"/>
          </p:nvPr>
        </p:nvSpPr>
        <p:spPr>
          <a:xfrm>
            <a:off x="479272" y="2526706"/>
            <a:ext cx="3467083" cy="2282808"/>
          </a:xfrm>
        </p:spPr>
        <p:txBody>
          <a:bodyPr/>
          <a:lstStyle/>
          <a:p>
            <a:pPr algn="ctr"/>
            <a:r>
              <a:rPr lang="fr-FR">
                <a:latin typeface="Arial"/>
                <a:cs typeface="Arial"/>
              </a:rPr>
              <a:t>Compte rendu + discussion</a:t>
            </a:r>
          </a:p>
        </p:txBody>
      </p:sp>
      <p:pic>
        <p:nvPicPr>
          <p:cNvPr id="12" name="Picture 11" descr="A light bulb in a circle&#10;&#10;AI-generated content may be incorrect.">
            <a:extLst>
              <a:ext uri="{FF2B5EF4-FFF2-40B4-BE49-F238E27FC236}">
                <a16:creationId xmlns:a16="http://schemas.microsoft.com/office/drawing/2014/main" id="{F705DAE8-8F0D-9F59-A112-795DF7977D58}"/>
              </a:ext>
            </a:extLst>
          </p:cNvPr>
          <p:cNvPicPr>
            <a:picLocks noChangeAspect="1"/>
          </p:cNvPicPr>
          <p:nvPr/>
        </p:nvPicPr>
        <p:blipFill>
          <a:blip r:embed="rId3"/>
          <a:stretch>
            <a:fillRect/>
          </a:stretch>
        </p:blipFill>
        <p:spPr>
          <a:xfrm>
            <a:off x="1724133" y="2414937"/>
            <a:ext cx="977362" cy="977685"/>
          </a:xfrm>
          <a:prstGeom prst="rect">
            <a:avLst/>
          </a:prstGeom>
        </p:spPr>
      </p:pic>
      <p:sp>
        <p:nvSpPr>
          <p:cNvPr id="6" name="Text Placeholder 4">
            <a:extLst>
              <a:ext uri="{FF2B5EF4-FFF2-40B4-BE49-F238E27FC236}">
                <a16:creationId xmlns:a16="http://schemas.microsoft.com/office/drawing/2014/main" id="{3A0EA536-ED16-445F-42E7-68848A220126}"/>
              </a:ext>
            </a:extLst>
          </p:cNvPr>
          <p:cNvSpPr txBox="1">
            <a:spLocks/>
          </p:cNvSpPr>
          <p:nvPr/>
        </p:nvSpPr>
        <p:spPr>
          <a:xfrm>
            <a:off x="4755738" y="3640610"/>
            <a:ext cx="6693029" cy="400639"/>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0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1400" b="0"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200" b="0"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000" b="0"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fr-FR" sz="2200">
                <a:latin typeface="Arial"/>
                <a:cs typeface="Arial"/>
              </a:rPr>
              <a:t>Discussion</a:t>
            </a:r>
          </a:p>
        </p:txBody>
      </p:sp>
      <p:sp>
        <p:nvSpPr>
          <p:cNvPr id="7" name="Content Placeholder 3">
            <a:extLst>
              <a:ext uri="{FF2B5EF4-FFF2-40B4-BE49-F238E27FC236}">
                <a16:creationId xmlns:a16="http://schemas.microsoft.com/office/drawing/2014/main" id="{6F801133-0F22-B326-30A1-D8E06CED9445}"/>
              </a:ext>
            </a:extLst>
          </p:cNvPr>
          <p:cNvSpPr txBox="1">
            <a:spLocks/>
          </p:cNvSpPr>
          <p:nvPr/>
        </p:nvSpPr>
        <p:spPr>
          <a:xfrm>
            <a:off x="4755737" y="4187997"/>
            <a:ext cx="6693029" cy="142064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r>
              <a:rPr lang="fr-FR" sz="2000" dirty="0">
                <a:latin typeface="Arial"/>
                <a:cs typeface="Arial"/>
              </a:rPr>
              <a:t>Brève discussion plénière après les comptes rendus pour discuter des résultats globaux/des questions/des prochaines étapes </a:t>
            </a:r>
          </a:p>
          <a:p>
            <a:pPr marL="0" indent="0">
              <a:buFont typeface="Arial" panose="020B0604020202020204" pitchFamily="34" charset="0"/>
              <a:buNone/>
            </a:pPr>
            <a:endParaRPr lang="en-US" sz="2000" dirty="0">
              <a:latin typeface="Arial"/>
              <a:cs typeface="Arial"/>
            </a:endParaRPr>
          </a:p>
          <a:p>
            <a:endParaRPr lang="en-US" sz="2000" dirty="0">
              <a:latin typeface="Arial"/>
              <a:cs typeface="Arial"/>
            </a:endParaRPr>
          </a:p>
          <a:p>
            <a:endParaRPr lang="en-US" sz="2000" dirty="0">
              <a:latin typeface="Arial"/>
              <a:cs typeface="Arial"/>
            </a:endParaRPr>
          </a:p>
        </p:txBody>
      </p:sp>
    </p:spTree>
    <p:extLst>
      <p:ext uri="{BB962C8B-B14F-4D97-AF65-F5344CB8AC3E}">
        <p14:creationId xmlns:p14="http://schemas.microsoft.com/office/powerpoint/2010/main" val="3898215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983394-FDBD-2DB4-4686-3809CCDF8B86}"/>
              </a:ext>
            </a:extLst>
          </p:cNvPr>
          <p:cNvSpPr>
            <a:spLocks noGrp="1"/>
          </p:cNvSpPr>
          <p:nvPr>
            <p:ph type="title"/>
          </p:nvPr>
        </p:nvSpPr>
        <p:spPr>
          <a:xfrm>
            <a:off x="618743" y="1953306"/>
            <a:ext cx="3467083" cy="2282808"/>
          </a:xfrm>
        </p:spPr>
        <p:txBody>
          <a:bodyPr anchor="b">
            <a:normAutofit/>
          </a:bodyPr>
          <a:lstStyle/>
          <a:p>
            <a:r>
              <a:rPr lang="fr-FR" sz="3600">
                <a:latin typeface="Arial"/>
                <a:cs typeface="Arial"/>
              </a:rPr>
              <a:t>Déjeuner </a:t>
            </a:r>
            <a:br>
              <a:rPr lang="fr-FR" sz="3600"/>
            </a:br>
            <a:endParaRPr lang="fr-FR" sz="3600"/>
          </a:p>
        </p:txBody>
      </p:sp>
      <p:sp>
        <p:nvSpPr>
          <p:cNvPr id="4" name="Content Placeholder 3">
            <a:extLst>
              <a:ext uri="{FF2B5EF4-FFF2-40B4-BE49-F238E27FC236}">
                <a16:creationId xmlns:a16="http://schemas.microsoft.com/office/drawing/2014/main" id="{9F5FB49C-C19C-6906-5FFE-481BE1806653}"/>
              </a:ext>
            </a:extLst>
          </p:cNvPr>
          <p:cNvSpPr>
            <a:spLocks noGrp="1"/>
          </p:cNvSpPr>
          <p:nvPr>
            <p:ph idx="1"/>
          </p:nvPr>
        </p:nvSpPr>
        <p:spPr>
          <a:xfrm>
            <a:off x="4948934" y="769585"/>
            <a:ext cx="6502120" cy="5326145"/>
          </a:xfrm>
        </p:spPr>
        <p:txBody>
          <a:bodyPr vert="horz" lIns="91440" tIns="45720" rIns="91440" bIns="45720" rtlCol="0" anchor="t">
            <a:noAutofit/>
          </a:bodyPr>
          <a:lstStyle/>
          <a:p>
            <a:endParaRPr lang="en-US" sz="2400">
              <a:cs typeface="Arial" panose="020B0604020202020204" pitchFamily="34" charset="0"/>
            </a:endParaRPr>
          </a:p>
          <a:p>
            <a:pPr marL="0" indent="0">
              <a:buNone/>
            </a:pPr>
            <a:endParaRPr lang="en-US" sz="3200" b="1">
              <a:solidFill>
                <a:schemeClr val="tx2"/>
              </a:solidFill>
              <a:latin typeface="Arial"/>
              <a:cs typeface="Arial"/>
            </a:endParaRPr>
          </a:p>
          <a:p>
            <a:endParaRPr lang="en-US" sz="2400">
              <a:latin typeface="Arial"/>
              <a:cs typeface="Arial"/>
            </a:endParaRPr>
          </a:p>
          <a:p>
            <a:pPr marL="0" indent="0">
              <a:buNone/>
            </a:pPr>
            <a:endParaRPr lang="en-US" sz="2400">
              <a:solidFill>
                <a:schemeClr val="accent1"/>
              </a:solidFill>
              <a:latin typeface="Arial"/>
              <a:cs typeface="Arial"/>
            </a:endParaRPr>
          </a:p>
          <a:p>
            <a:pPr marL="0" indent="0">
              <a:buNone/>
            </a:pPr>
            <a:endParaRPr lang="en-US" sz="2400">
              <a:solidFill>
                <a:schemeClr val="accent1"/>
              </a:solidFill>
            </a:endParaRPr>
          </a:p>
        </p:txBody>
      </p:sp>
      <p:sp>
        <p:nvSpPr>
          <p:cNvPr id="5" name="Content Placeholder 3">
            <a:extLst>
              <a:ext uri="{FF2B5EF4-FFF2-40B4-BE49-F238E27FC236}">
                <a16:creationId xmlns:a16="http://schemas.microsoft.com/office/drawing/2014/main" id="{90D10B52-2608-DDC2-3D5F-7C08FF28F87F}"/>
              </a:ext>
            </a:extLst>
          </p:cNvPr>
          <p:cNvSpPr txBox="1">
            <a:spLocks/>
          </p:cNvSpPr>
          <p:nvPr/>
        </p:nvSpPr>
        <p:spPr>
          <a:xfrm>
            <a:off x="4953210" y="1230561"/>
            <a:ext cx="6502120" cy="3587913"/>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3200" b="1" dirty="0">
                <a:solidFill>
                  <a:schemeClr val="tx2"/>
                </a:solidFill>
                <a:latin typeface="Arial"/>
                <a:cs typeface="Arial"/>
              </a:rPr>
              <a:t>Avez-vous des questions ? Ajoutez-les à notre espace « Faisons le point ».</a:t>
            </a:r>
          </a:p>
          <a:p>
            <a:pPr marL="0" indent="0">
              <a:buFont typeface="Arial" panose="020B0604020202020204" pitchFamily="34" charset="0"/>
              <a:buNone/>
            </a:pPr>
            <a:endParaRPr lang="en-US" sz="2800" dirty="0">
              <a:latin typeface="Arial"/>
              <a:cs typeface="Arial"/>
            </a:endParaRPr>
          </a:p>
          <a:p>
            <a:pPr marL="0" indent="0">
              <a:buFont typeface="Arial" panose="020B0604020202020204" pitchFamily="34" charset="0"/>
              <a:buNone/>
            </a:pPr>
            <a:r>
              <a:rPr lang="fr-FR" sz="3000" dirty="0">
                <a:solidFill>
                  <a:schemeClr val="tx1"/>
                </a:solidFill>
                <a:latin typeface="Arial"/>
                <a:cs typeface="Arial"/>
              </a:rPr>
              <a:t>Nous répondrons aux questions inscrites dans cet espace tout au long de la formation.</a:t>
            </a:r>
          </a:p>
          <a:p>
            <a:endParaRPr lang="en-US" sz="2400" dirty="0">
              <a:solidFill>
                <a:schemeClr val="tx1"/>
              </a:solidFill>
              <a:cs typeface="Arial"/>
            </a:endParaRPr>
          </a:p>
          <a:p>
            <a:endParaRPr lang="en-US" sz="2400" dirty="0">
              <a:solidFill>
                <a:schemeClr val="tx1"/>
              </a:solidFill>
              <a:cs typeface="Arial"/>
            </a:endParaRPr>
          </a:p>
        </p:txBody>
      </p:sp>
      <p:sp>
        <p:nvSpPr>
          <p:cNvPr id="8" name="TextBox 7">
            <a:extLst>
              <a:ext uri="{FF2B5EF4-FFF2-40B4-BE49-F238E27FC236}">
                <a16:creationId xmlns:a16="http://schemas.microsoft.com/office/drawing/2014/main" id="{E85F4FC5-87AB-124A-ACFB-0102C9F45C2F}"/>
              </a:ext>
            </a:extLst>
          </p:cNvPr>
          <p:cNvSpPr txBox="1"/>
          <p:nvPr/>
        </p:nvSpPr>
        <p:spPr>
          <a:xfrm>
            <a:off x="4959585" y="4818474"/>
            <a:ext cx="6054607"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3000">
                <a:solidFill>
                  <a:srgbClr val="394D56"/>
                </a:solidFill>
                <a:latin typeface="Arial"/>
                <a:cs typeface="Arial"/>
              </a:rPr>
              <a:t>Nous reprenons à 13 h précises.</a:t>
            </a:r>
          </a:p>
        </p:txBody>
      </p:sp>
    </p:spTree>
    <p:extLst>
      <p:ext uri="{BB962C8B-B14F-4D97-AF65-F5344CB8AC3E}">
        <p14:creationId xmlns:p14="http://schemas.microsoft.com/office/powerpoint/2010/main" val="2948868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EF21AF-4ED7-8267-9B1C-E26D5B687E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332EB5-E90F-64B5-A7D3-D58DA427F85D}"/>
              </a:ext>
            </a:extLst>
          </p:cNvPr>
          <p:cNvSpPr>
            <a:spLocks noGrp="1"/>
          </p:cNvSpPr>
          <p:nvPr>
            <p:ph type="title"/>
          </p:nvPr>
        </p:nvSpPr>
        <p:spPr/>
        <p:txBody>
          <a:bodyPr>
            <a:normAutofit/>
          </a:bodyPr>
          <a:lstStyle/>
          <a:p>
            <a:r>
              <a:rPr lang="fr-FR">
                <a:latin typeface="Arial"/>
                <a:cs typeface="Arial"/>
              </a:rPr>
              <a:t>Brise-glace</a:t>
            </a:r>
          </a:p>
        </p:txBody>
      </p:sp>
      <p:sp>
        <p:nvSpPr>
          <p:cNvPr id="5" name="Content Placeholder 4">
            <a:extLst>
              <a:ext uri="{FF2B5EF4-FFF2-40B4-BE49-F238E27FC236}">
                <a16:creationId xmlns:a16="http://schemas.microsoft.com/office/drawing/2014/main" id="{F68E5359-4E8F-0F86-A3A0-1CC4BAC5C14C}"/>
              </a:ext>
            </a:extLst>
          </p:cNvPr>
          <p:cNvSpPr>
            <a:spLocks noGrp="1"/>
          </p:cNvSpPr>
          <p:nvPr>
            <p:ph type="body" idx="1"/>
          </p:nvPr>
        </p:nvSpPr>
        <p:spPr>
          <a:xfrm>
            <a:off x="831850" y="4076814"/>
            <a:ext cx="8984789" cy="940249"/>
          </a:xfrm>
        </p:spPr>
        <p:txBody>
          <a:bodyPr vert="horz" lIns="91440" tIns="45720" rIns="91440" bIns="45720" rtlCol="0" anchor="t">
            <a:noAutofit/>
          </a:bodyPr>
          <a:lstStyle/>
          <a:p>
            <a:pPr algn="l" rtl="0" fontAlgn="base">
              <a:lnSpc>
                <a:spcPct val="100000"/>
              </a:lnSpc>
              <a:spcBef>
                <a:spcPts val="0"/>
              </a:spcBef>
              <a:buNone/>
            </a:pPr>
            <a:r>
              <a:rPr lang="fr-FR" sz="2200" dirty="0">
                <a:solidFill>
                  <a:srgbClr val="618393"/>
                </a:solidFill>
                <a:latin typeface="Arial"/>
                <a:cs typeface="Arial"/>
              </a:rPr>
              <a:t>Écrire</a:t>
            </a:r>
            <a:r>
              <a:rPr lang="fr-FR" sz="2200" b="1" i="0" u="none" strike="noStrike" dirty="0">
                <a:solidFill>
                  <a:srgbClr val="618393"/>
                </a:solidFill>
                <a:effectLst/>
                <a:latin typeface="Arial"/>
                <a:cs typeface="Arial"/>
              </a:rPr>
              <a:t> le nom d’un film ou d’une </a:t>
            </a:r>
            <a:r>
              <a:rPr lang="fr-FR" sz="2200" b="1" i="0" u="none" strike="noStrike" dirty="0" err="1">
                <a:solidFill>
                  <a:srgbClr val="618393"/>
                </a:solidFill>
                <a:effectLst/>
                <a:latin typeface="Arial"/>
                <a:cs typeface="Arial"/>
              </a:rPr>
              <a:t>étâche</a:t>
            </a:r>
            <a:r>
              <a:rPr lang="fr-FR" sz="2200" b="1" i="0" u="none" strike="noStrike" dirty="0">
                <a:solidFill>
                  <a:srgbClr val="618393"/>
                </a:solidFill>
                <a:effectLst/>
                <a:latin typeface="Arial"/>
                <a:cs typeface="Arial"/>
              </a:rPr>
              <a:t> de télévision que vous aimez sur un tableau à feuilles mobiles à proximité ou sur une note adhésive que vous pouvez ajouter au tableau à feuilles mobiles.</a:t>
            </a:r>
          </a:p>
          <a:p>
            <a:pPr algn="l" rtl="0" fontAlgn="base">
              <a:lnSpc>
                <a:spcPts val="1350"/>
              </a:lnSpc>
              <a:buNone/>
            </a:pPr>
            <a:r>
              <a:rPr lang="fr-FR" sz="1800" b="0" i="0" dirty="0">
                <a:solidFill>
                  <a:srgbClr val="384D56"/>
                </a:solidFill>
                <a:effectLst/>
                <a:latin typeface="Arial"/>
                <a:cs typeface="Arial"/>
              </a:rPr>
              <a:t>​</a:t>
            </a:r>
          </a:p>
          <a:p>
            <a:endParaRPr lang="en-US" dirty="0">
              <a:cs typeface="Arial"/>
            </a:endParaRPr>
          </a:p>
        </p:txBody>
      </p:sp>
    </p:spTree>
    <p:extLst>
      <p:ext uri="{BB962C8B-B14F-4D97-AF65-F5344CB8AC3E}">
        <p14:creationId xmlns:p14="http://schemas.microsoft.com/office/powerpoint/2010/main" val="27980987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2580E-1AED-BF7E-D2DB-9BDB46F9A4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56BD3F-A662-C6CF-98D1-E4B76C38091B}"/>
              </a:ext>
            </a:extLst>
          </p:cNvPr>
          <p:cNvSpPr>
            <a:spLocks noGrp="1"/>
          </p:cNvSpPr>
          <p:nvPr>
            <p:ph type="title"/>
          </p:nvPr>
        </p:nvSpPr>
        <p:spPr/>
        <p:txBody>
          <a:bodyPr>
            <a:normAutofit/>
          </a:bodyPr>
          <a:lstStyle/>
          <a:p>
            <a:r>
              <a:rPr lang="fr-FR" sz="5400">
                <a:latin typeface="Arial"/>
                <a:cs typeface="Arial"/>
              </a:rPr>
              <a:t>Faisons le point </a:t>
            </a:r>
          </a:p>
        </p:txBody>
      </p:sp>
      <p:sp>
        <p:nvSpPr>
          <p:cNvPr id="4" name="Text Placeholder 3">
            <a:extLst>
              <a:ext uri="{FF2B5EF4-FFF2-40B4-BE49-F238E27FC236}">
                <a16:creationId xmlns:a16="http://schemas.microsoft.com/office/drawing/2014/main" id="{142AA77E-4BB0-B5D6-9ADC-7ECA12775DDB}"/>
              </a:ext>
            </a:extLst>
          </p:cNvPr>
          <p:cNvSpPr>
            <a:spLocks noGrp="1"/>
          </p:cNvSpPr>
          <p:nvPr>
            <p:ph type="body" idx="1"/>
          </p:nvPr>
        </p:nvSpPr>
        <p:spPr>
          <a:xfrm>
            <a:off x="831850" y="4057153"/>
            <a:ext cx="9703980" cy="931688"/>
          </a:xfrm>
        </p:spPr>
        <p:txBody>
          <a:bodyPr vert="horz" lIns="91440" tIns="45720" rIns="91440" bIns="45720" rtlCol="0" anchor="t">
            <a:noAutofit/>
          </a:bodyPr>
          <a:lstStyle/>
          <a:p>
            <a:r>
              <a:rPr lang="fr-FR">
                <a:latin typeface="Arial"/>
                <a:cs typeface="Arial"/>
              </a:rPr>
              <a:t>Répondons à quelques questions.</a:t>
            </a:r>
          </a:p>
        </p:txBody>
      </p:sp>
    </p:spTree>
    <p:extLst>
      <p:ext uri="{BB962C8B-B14F-4D97-AF65-F5344CB8AC3E}">
        <p14:creationId xmlns:p14="http://schemas.microsoft.com/office/powerpoint/2010/main" val="37684078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FCB29A9-8F84-23F8-F74A-3915DFB6DB5A}"/>
              </a:ext>
            </a:extLst>
          </p:cNvPr>
          <p:cNvSpPr>
            <a:spLocks noGrp="1"/>
          </p:cNvSpPr>
          <p:nvPr>
            <p:ph type="body" sz="quarter" idx="13"/>
          </p:nvPr>
        </p:nvSpPr>
        <p:spPr>
          <a:xfrm>
            <a:off x="940405" y="3432347"/>
            <a:ext cx="9465887" cy="1902772"/>
          </a:xfrm>
        </p:spPr>
        <p:txBody>
          <a:bodyPr vert="horz" lIns="91440" tIns="45720" rIns="91440" bIns="45720" rtlCol="0" anchor="t">
            <a:normAutofit/>
          </a:bodyPr>
          <a:lstStyle/>
          <a:p>
            <a:pPr>
              <a:lnSpc>
                <a:spcPct val="110000"/>
              </a:lnSpc>
            </a:pPr>
            <a:r>
              <a:rPr lang="fr-FR" sz="3800" dirty="0">
                <a:latin typeface="Arial"/>
                <a:cs typeface="Arial"/>
              </a:rPr>
              <a:t>Formation des autres : </a:t>
            </a:r>
          </a:p>
          <a:p>
            <a:pPr>
              <a:lnSpc>
                <a:spcPct val="110000"/>
              </a:lnSpc>
            </a:pPr>
            <a:r>
              <a:rPr lang="fr-FR" sz="3800" dirty="0">
                <a:latin typeface="Arial"/>
                <a:cs typeface="Arial"/>
              </a:rPr>
              <a:t>meilleures pratiques et défis communs</a:t>
            </a:r>
          </a:p>
        </p:txBody>
      </p:sp>
    </p:spTree>
    <p:extLst>
      <p:ext uri="{BB962C8B-B14F-4D97-AF65-F5344CB8AC3E}">
        <p14:creationId xmlns:p14="http://schemas.microsoft.com/office/powerpoint/2010/main" val="2520459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31F88-5EAF-3F35-3584-68E09AACCAB6}"/>
              </a:ext>
            </a:extLst>
          </p:cNvPr>
          <p:cNvSpPr>
            <a:spLocks noGrp="1"/>
          </p:cNvSpPr>
          <p:nvPr>
            <p:ph type="title"/>
          </p:nvPr>
        </p:nvSpPr>
        <p:spPr/>
        <p:txBody>
          <a:bodyPr/>
          <a:lstStyle/>
          <a:p>
            <a:r>
              <a:rPr lang="fr-FR" dirty="0">
                <a:latin typeface="Arial"/>
                <a:cs typeface="Arial"/>
              </a:rPr>
              <a:t>Meilleurs pratiques </a:t>
            </a:r>
          </a:p>
        </p:txBody>
      </p:sp>
      <p:sp>
        <p:nvSpPr>
          <p:cNvPr id="3" name="Content Placeholder 2">
            <a:extLst>
              <a:ext uri="{FF2B5EF4-FFF2-40B4-BE49-F238E27FC236}">
                <a16:creationId xmlns:a16="http://schemas.microsoft.com/office/drawing/2014/main" id="{A8CA41A4-426F-A360-BB8A-C1D2DA57398C}"/>
              </a:ext>
            </a:extLst>
          </p:cNvPr>
          <p:cNvSpPr>
            <a:spLocks noGrp="1"/>
          </p:cNvSpPr>
          <p:nvPr>
            <p:ph idx="1"/>
          </p:nvPr>
        </p:nvSpPr>
        <p:spPr>
          <a:xfrm>
            <a:off x="1357243" y="1637886"/>
            <a:ext cx="10515600" cy="4351338"/>
          </a:xfrm>
        </p:spPr>
        <p:txBody>
          <a:bodyPr vert="horz" lIns="91440" tIns="45720" rIns="91440" bIns="45720" rtlCol="0" anchor="t">
            <a:noAutofit/>
          </a:bodyPr>
          <a:lstStyle/>
          <a:p>
            <a:r>
              <a:rPr lang="fr-FR" sz="3200" dirty="0">
                <a:latin typeface="Arial"/>
                <a:cs typeface="Arial"/>
              </a:rPr>
              <a:t>S'entraîner activement ! </a:t>
            </a:r>
          </a:p>
          <a:p>
            <a:r>
              <a:rPr lang="fr-FR" sz="3200" dirty="0">
                <a:latin typeface="Arial"/>
                <a:cs typeface="Arial"/>
              </a:rPr>
              <a:t>Se préparer.</a:t>
            </a:r>
          </a:p>
          <a:p>
            <a:r>
              <a:rPr lang="fr-FR" sz="3200" dirty="0">
                <a:latin typeface="Arial"/>
                <a:cs typeface="Arial"/>
              </a:rPr>
              <a:t>Penser à qui est dans la pièce.</a:t>
            </a:r>
          </a:p>
          <a:p>
            <a:r>
              <a:rPr lang="fr-FR" sz="3200" dirty="0">
                <a:latin typeface="Arial"/>
                <a:cs typeface="Arial"/>
              </a:rPr>
              <a:t>Rester humble.</a:t>
            </a:r>
          </a:p>
          <a:p>
            <a:endParaRPr lang="en-US" dirty="0">
              <a:cs typeface="Arial"/>
            </a:endParaRPr>
          </a:p>
        </p:txBody>
      </p:sp>
    </p:spTree>
    <p:extLst>
      <p:ext uri="{BB962C8B-B14F-4D97-AF65-F5344CB8AC3E}">
        <p14:creationId xmlns:p14="http://schemas.microsoft.com/office/powerpoint/2010/main" val="57459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fr-FR">
                <a:latin typeface="Arial"/>
                <a:cs typeface="Arial"/>
              </a:rPr>
              <a:t>Défis courants</a:t>
            </a:r>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idx="1"/>
          </p:nvPr>
        </p:nvSpPr>
        <p:spPr>
          <a:xfrm>
            <a:off x="1456635" y="1715190"/>
            <a:ext cx="10515600" cy="4351338"/>
          </a:xfrm>
        </p:spPr>
        <p:txBody>
          <a:bodyPr vert="horz" lIns="91440" tIns="45720" rIns="91440" bIns="45720" rtlCol="0" anchor="t">
            <a:noAutofit/>
          </a:bodyPr>
          <a:lstStyle/>
          <a:p>
            <a:r>
              <a:rPr lang="fr-FR" sz="3200">
                <a:latin typeface="Arial"/>
                <a:cs typeface="Arial"/>
              </a:rPr>
              <a:t>Résistance</a:t>
            </a:r>
          </a:p>
          <a:p>
            <a:r>
              <a:rPr lang="fr-FR" sz="3200">
                <a:latin typeface="Arial"/>
                <a:cs typeface="Arial"/>
              </a:rPr>
              <a:t>Insistance</a:t>
            </a:r>
          </a:p>
          <a:p>
            <a:r>
              <a:rPr lang="fr-FR" sz="3200">
                <a:latin typeface="Arial"/>
                <a:cs typeface="Arial"/>
              </a:rPr>
              <a:t>Dynamique du pouvoir et politique</a:t>
            </a:r>
          </a:p>
          <a:p>
            <a:endParaRPr lang="en-US">
              <a:latin typeface="Arial"/>
              <a:cs typeface="Arial"/>
            </a:endParaRPr>
          </a:p>
          <a:p>
            <a:endParaRPr lang="en-US">
              <a:latin typeface="Arial"/>
              <a:cs typeface="Arial"/>
            </a:endParaRPr>
          </a:p>
          <a:p>
            <a:endParaRPr lang="en-US">
              <a:latin typeface="Arial"/>
              <a:cs typeface="Arial"/>
            </a:endParaRPr>
          </a:p>
        </p:txBody>
      </p:sp>
    </p:spTree>
    <p:extLst>
      <p:ext uri="{BB962C8B-B14F-4D97-AF65-F5344CB8AC3E}">
        <p14:creationId xmlns:p14="http://schemas.microsoft.com/office/powerpoint/2010/main" val="72900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A5FD-F527-1821-559A-6B46543F74D2}"/>
              </a:ext>
            </a:extLst>
          </p:cNvPr>
          <p:cNvSpPr>
            <a:spLocks noGrp="1"/>
          </p:cNvSpPr>
          <p:nvPr>
            <p:ph type="title"/>
          </p:nvPr>
        </p:nvSpPr>
        <p:spPr>
          <a:xfrm>
            <a:off x="831850" y="2148635"/>
            <a:ext cx="9703980" cy="2148666"/>
          </a:xfrm>
        </p:spPr>
        <p:txBody>
          <a:bodyPr/>
          <a:lstStyle/>
          <a:p>
            <a:r>
              <a:rPr lang="fr-FR" sz="5000">
                <a:latin typeface="Arial"/>
                <a:cs typeface="Arial"/>
              </a:rPr>
              <a:t>Défis courants</a:t>
            </a:r>
          </a:p>
        </p:txBody>
      </p:sp>
      <p:sp>
        <p:nvSpPr>
          <p:cNvPr id="3" name="Text Placeholder 2">
            <a:extLst>
              <a:ext uri="{FF2B5EF4-FFF2-40B4-BE49-F238E27FC236}">
                <a16:creationId xmlns:a16="http://schemas.microsoft.com/office/drawing/2014/main" id="{8289F2F4-C349-D126-9B7A-CB796E1281D2}"/>
              </a:ext>
            </a:extLst>
          </p:cNvPr>
          <p:cNvSpPr>
            <a:spLocks noGrp="1"/>
          </p:cNvSpPr>
          <p:nvPr>
            <p:ph type="body" idx="1"/>
          </p:nvPr>
        </p:nvSpPr>
        <p:spPr>
          <a:xfrm>
            <a:off x="831850" y="4375661"/>
            <a:ext cx="9703980" cy="931688"/>
          </a:xfrm>
        </p:spPr>
        <p:txBody>
          <a:bodyPr/>
          <a:lstStyle/>
          <a:p>
            <a:r>
              <a:rPr lang="fr-FR" sz="3000"/>
              <a:t>Activité</a:t>
            </a:r>
          </a:p>
        </p:txBody>
      </p:sp>
      <p:pic>
        <p:nvPicPr>
          <p:cNvPr id="7" name="Picture 6" descr="A light bulb in a circle&#10;&#10;AI-generated content may be incorrect.">
            <a:extLst>
              <a:ext uri="{FF2B5EF4-FFF2-40B4-BE49-F238E27FC236}">
                <a16:creationId xmlns:a16="http://schemas.microsoft.com/office/drawing/2014/main" id="{88685D64-280F-F428-A18D-4781E04008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2178146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B79D3-E56C-DFC4-F9D7-EAB9EA5579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26255F-2831-26FA-59A4-424ADB2891E7}"/>
              </a:ext>
            </a:extLst>
          </p:cNvPr>
          <p:cNvSpPr>
            <a:spLocks noGrp="1"/>
          </p:cNvSpPr>
          <p:nvPr>
            <p:ph type="title"/>
          </p:nvPr>
        </p:nvSpPr>
        <p:spPr/>
        <p:txBody>
          <a:bodyPr>
            <a:normAutofit/>
          </a:bodyPr>
          <a:lstStyle/>
          <a:p>
            <a:r>
              <a:rPr lang="fr-FR">
                <a:latin typeface="Arial"/>
                <a:cs typeface="Arial"/>
              </a:rPr>
              <a:t>Brise-glace</a:t>
            </a:r>
          </a:p>
        </p:txBody>
      </p:sp>
      <p:sp>
        <p:nvSpPr>
          <p:cNvPr id="5" name="Content Placeholder 4">
            <a:extLst>
              <a:ext uri="{FF2B5EF4-FFF2-40B4-BE49-F238E27FC236}">
                <a16:creationId xmlns:a16="http://schemas.microsoft.com/office/drawing/2014/main" id="{12A37943-E20B-1E50-1B26-ACCAB89F6B1F}"/>
              </a:ext>
            </a:extLst>
          </p:cNvPr>
          <p:cNvSpPr>
            <a:spLocks noGrp="1"/>
          </p:cNvSpPr>
          <p:nvPr>
            <p:ph type="body" idx="1"/>
          </p:nvPr>
        </p:nvSpPr>
        <p:spPr>
          <a:xfrm>
            <a:off x="831850" y="4069163"/>
            <a:ext cx="8115129" cy="947900"/>
          </a:xfrm>
        </p:spPr>
        <p:txBody>
          <a:bodyPr vert="horz" lIns="91440" tIns="45720" rIns="91440" bIns="45720" rtlCol="0" anchor="t">
            <a:noAutofit/>
          </a:bodyPr>
          <a:lstStyle/>
          <a:p>
            <a:r>
              <a:rPr lang="fr-FR" dirty="0">
                <a:latin typeface="Arial"/>
                <a:cs typeface="Arial"/>
              </a:rPr>
              <a:t>Deux vérités et un mensonge</a:t>
            </a:r>
            <a:endParaRPr lang="fr-FR" dirty="0">
              <a:cs typeface="Arial"/>
            </a:endParaRPr>
          </a:p>
        </p:txBody>
      </p:sp>
    </p:spTree>
    <p:extLst>
      <p:ext uri="{BB962C8B-B14F-4D97-AF65-F5344CB8AC3E}">
        <p14:creationId xmlns:p14="http://schemas.microsoft.com/office/powerpoint/2010/main" val="2148989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38007EB-61F8-07CF-BAF0-763A55C99628}"/>
              </a:ext>
            </a:extLst>
          </p:cNvPr>
          <p:cNvSpPr/>
          <p:nvPr/>
        </p:nvSpPr>
        <p:spPr>
          <a:xfrm>
            <a:off x="6493564" y="1214783"/>
            <a:ext cx="5223565" cy="2363304"/>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AE8994-EFFA-13A2-0B3A-446DC8D8990B}"/>
              </a:ext>
            </a:extLst>
          </p:cNvPr>
          <p:cNvSpPr>
            <a:spLocks noGrp="1"/>
          </p:cNvSpPr>
          <p:nvPr>
            <p:ph type="title"/>
          </p:nvPr>
        </p:nvSpPr>
        <p:spPr/>
        <p:txBody>
          <a:bodyPr/>
          <a:lstStyle/>
          <a:p>
            <a:r>
              <a:rPr lang="fr-FR">
                <a:latin typeface="Arial"/>
                <a:cs typeface="Arial"/>
              </a:rPr>
              <a:t>Défis courants</a:t>
            </a:r>
          </a:p>
        </p:txBody>
      </p:sp>
      <p:sp>
        <p:nvSpPr>
          <p:cNvPr id="6" name="Text Placeholder 5">
            <a:extLst>
              <a:ext uri="{FF2B5EF4-FFF2-40B4-BE49-F238E27FC236}">
                <a16:creationId xmlns:a16="http://schemas.microsoft.com/office/drawing/2014/main" id="{B5912D50-DC75-BD74-96E7-D650751501F6}"/>
              </a:ext>
            </a:extLst>
          </p:cNvPr>
          <p:cNvSpPr>
            <a:spLocks noGrp="1"/>
          </p:cNvSpPr>
          <p:nvPr>
            <p:ph type="body" idx="1"/>
          </p:nvPr>
        </p:nvSpPr>
        <p:spPr>
          <a:xfrm>
            <a:off x="839788" y="1049261"/>
            <a:ext cx="5157787" cy="823912"/>
          </a:xfrm>
        </p:spPr>
        <p:txBody>
          <a:bodyPr/>
          <a:lstStyle/>
          <a:p>
            <a:r>
              <a:rPr lang="fr-FR">
                <a:latin typeface="Arial"/>
                <a:cs typeface="Arial"/>
              </a:rPr>
              <a:t>Votre affectation de groupe</a:t>
            </a:r>
          </a:p>
        </p:txBody>
      </p:sp>
      <p:sp>
        <p:nvSpPr>
          <p:cNvPr id="3" name="Content Placeholder 2">
            <a:extLst>
              <a:ext uri="{FF2B5EF4-FFF2-40B4-BE49-F238E27FC236}">
                <a16:creationId xmlns:a16="http://schemas.microsoft.com/office/drawing/2014/main" id="{3A577D1D-259A-13E0-7915-23A71442B5E7}"/>
              </a:ext>
            </a:extLst>
          </p:cNvPr>
          <p:cNvSpPr>
            <a:spLocks noGrp="1"/>
          </p:cNvSpPr>
          <p:nvPr>
            <p:ph sz="half" idx="2"/>
          </p:nvPr>
        </p:nvSpPr>
        <p:spPr>
          <a:xfrm>
            <a:off x="839788" y="2003270"/>
            <a:ext cx="7448178" cy="4402414"/>
          </a:xfrm>
        </p:spPr>
        <p:txBody>
          <a:bodyPr vert="horz" lIns="91440" tIns="45720" rIns="91440" bIns="45720" rtlCol="0" anchor="t">
            <a:noAutofit/>
          </a:bodyPr>
          <a:lstStyle/>
          <a:p>
            <a:pPr marL="0" indent="0">
              <a:buNone/>
            </a:pPr>
            <a:r>
              <a:rPr lang="fr-FR" sz="2400" dirty="0">
                <a:latin typeface="Arial"/>
                <a:cs typeface="Arial"/>
              </a:rPr>
              <a:t>Dans vos groupes, réfléchir </a:t>
            </a:r>
            <a:br>
              <a:rPr lang="fr-FR" sz="2400" dirty="0">
                <a:latin typeface="Arial"/>
                <a:cs typeface="Arial"/>
              </a:rPr>
            </a:br>
            <a:r>
              <a:rPr lang="fr-FR" sz="2400" dirty="0">
                <a:latin typeface="Arial"/>
                <a:cs typeface="Arial"/>
              </a:rPr>
              <a:t>à la manière dont vous aborderiez </a:t>
            </a:r>
            <a:br>
              <a:rPr lang="fr-FR" sz="2400" dirty="0">
                <a:latin typeface="Arial"/>
                <a:cs typeface="Arial"/>
              </a:rPr>
            </a:br>
            <a:r>
              <a:rPr lang="fr-FR" sz="2400" dirty="0">
                <a:latin typeface="Arial"/>
                <a:cs typeface="Arial"/>
              </a:rPr>
              <a:t>ces défis courants s’ils se présentaient </a:t>
            </a:r>
            <a:br>
              <a:rPr lang="fr-FR" sz="2400" dirty="0">
                <a:latin typeface="Arial"/>
                <a:cs typeface="Arial"/>
              </a:rPr>
            </a:br>
            <a:r>
              <a:rPr lang="fr-FR" sz="2400" dirty="0">
                <a:latin typeface="Arial"/>
                <a:cs typeface="Arial"/>
              </a:rPr>
              <a:t>lors d’une formation.</a:t>
            </a:r>
            <a:endParaRPr lang="en-US">
              <a:cs typeface="Arial" panose="020B0604020202020204" pitchFamily="34" charset="0"/>
            </a:endParaRPr>
          </a:p>
          <a:p>
            <a:pPr marL="0" indent="0">
              <a:buNone/>
            </a:pPr>
            <a:endParaRPr lang="en-US" sz="1800" dirty="0">
              <a:latin typeface="Arial"/>
              <a:cs typeface="Arial"/>
            </a:endParaRPr>
          </a:p>
          <a:p>
            <a:r>
              <a:rPr lang="fr-FR" sz="2400" dirty="0">
                <a:latin typeface="Arial"/>
                <a:cs typeface="Arial"/>
              </a:rPr>
              <a:t>Scénario n</a:t>
            </a:r>
            <a:r>
              <a:rPr lang="fr-FR" sz="2400" baseline="30000" dirty="0">
                <a:latin typeface="Arial"/>
                <a:cs typeface="Arial"/>
              </a:rPr>
              <a:t>o</a:t>
            </a:r>
            <a:r>
              <a:rPr lang="fr-FR" sz="2400" dirty="0">
                <a:latin typeface="Arial"/>
                <a:cs typeface="Arial"/>
              </a:rPr>
              <a:t> 1 : résistance</a:t>
            </a:r>
          </a:p>
          <a:p>
            <a:r>
              <a:rPr lang="fr-FR" sz="2400" dirty="0">
                <a:latin typeface="Arial"/>
                <a:cs typeface="Arial"/>
              </a:rPr>
              <a:t>Scénario n</a:t>
            </a:r>
            <a:r>
              <a:rPr lang="fr-FR" sz="2400" baseline="30000" dirty="0">
                <a:latin typeface="Arial"/>
                <a:cs typeface="Arial"/>
              </a:rPr>
              <a:t>o</a:t>
            </a:r>
            <a:r>
              <a:rPr lang="fr-FR" sz="2400" dirty="0">
                <a:latin typeface="Arial"/>
                <a:cs typeface="Arial"/>
              </a:rPr>
              <a:t> 2 : insistance</a:t>
            </a:r>
          </a:p>
          <a:p>
            <a:r>
              <a:rPr lang="fr-FR" sz="2400" dirty="0">
                <a:latin typeface="Arial"/>
                <a:cs typeface="Arial"/>
              </a:rPr>
              <a:t>Scénario n</a:t>
            </a:r>
            <a:r>
              <a:rPr lang="fr-FR" sz="2400" baseline="30000" dirty="0">
                <a:latin typeface="Arial"/>
                <a:cs typeface="Arial"/>
              </a:rPr>
              <a:t>o</a:t>
            </a:r>
            <a:r>
              <a:rPr lang="fr-FR" sz="2400" dirty="0">
                <a:latin typeface="Arial"/>
                <a:cs typeface="Arial"/>
              </a:rPr>
              <a:t> 3 : dynamique du pouvoir et politique</a:t>
            </a:r>
          </a:p>
          <a:p>
            <a:endParaRPr lang="en-US" dirty="0">
              <a:latin typeface="Arial"/>
              <a:cs typeface="Arial"/>
            </a:endParaRPr>
          </a:p>
          <a:p>
            <a:endParaRPr lang="en-US" dirty="0">
              <a:latin typeface="Arial"/>
              <a:cs typeface="Arial"/>
            </a:endParaRPr>
          </a:p>
          <a:p>
            <a:endParaRPr lang="en-US" dirty="0">
              <a:latin typeface="Arial"/>
              <a:cs typeface="Arial"/>
            </a:endParaRPr>
          </a:p>
        </p:txBody>
      </p:sp>
      <p:sp>
        <p:nvSpPr>
          <p:cNvPr id="7" name="Text Placeholder 6">
            <a:extLst>
              <a:ext uri="{FF2B5EF4-FFF2-40B4-BE49-F238E27FC236}">
                <a16:creationId xmlns:a16="http://schemas.microsoft.com/office/drawing/2014/main" id="{DEF3F74E-426D-A944-795C-0978491167FE}"/>
              </a:ext>
            </a:extLst>
          </p:cNvPr>
          <p:cNvSpPr>
            <a:spLocks noGrp="1"/>
          </p:cNvSpPr>
          <p:nvPr>
            <p:ph type="body" sz="quarter" idx="3"/>
          </p:nvPr>
        </p:nvSpPr>
        <p:spPr>
          <a:xfrm>
            <a:off x="6801678" y="1055725"/>
            <a:ext cx="5183188" cy="823912"/>
          </a:xfrm>
        </p:spPr>
        <p:txBody>
          <a:bodyPr/>
          <a:lstStyle/>
          <a:p>
            <a:r>
              <a:rPr lang="fr-FR">
                <a:latin typeface="Arial"/>
                <a:cs typeface="Arial"/>
              </a:rPr>
              <a:t>Durée</a:t>
            </a:r>
          </a:p>
        </p:txBody>
      </p:sp>
      <p:sp>
        <p:nvSpPr>
          <p:cNvPr id="8" name="Content Placeholder 7">
            <a:extLst>
              <a:ext uri="{FF2B5EF4-FFF2-40B4-BE49-F238E27FC236}">
                <a16:creationId xmlns:a16="http://schemas.microsoft.com/office/drawing/2014/main" id="{25F4B9B0-74FB-9CA6-A8C2-651679CC8532}"/>
              </a:ext>
            </a:extLst>
          </p:cNvPr>
          <p:cNvSpPr>
            <a:spLocks noGrp="1"/>
          </p:cNvSpPr>
          <p:nvPr>
            <p:ph sz="quarter" idx="4"/>
          </p:nvPr>
        </p:nvSpPr>
        <p:spPr>
          <a:xfrm>
            <a:off x="6967329" y="2146835"/>
            <a:ext cx="4540491" cy="3684588"/>
          </a:xfrm>
        </p:spPr>
        <p:txBody>
          <a:bodyPr vert="horz" lIns="91440" tIns="45720" rIns="91440" bIns="45720" rtlCol="0" anchor="t">
            <a:noAutofit/>
          </a:bodyPr>
          <a:lstStyle/>
          <a:p>
            <a:r>
              <a:rPr lang="fr-FR" dirty="0">
                <a:latin typeface="Arial"/>
                <a:cs typeface="Arial"/>
              </a:rPr>
              <a:t>6 minutes de brainstorming</a:t>
            </a:r>
          </a:p>
          <a:p>
            <a:r>
              <a:rPr lang="fr-FR" dirty="0">
                <a:latin typeface="Arial"/>
                <a:cs typeface="Arial"/>
              </a:rPr>
              <a:t>12 minutes pour les comptes rendus et la discussion (au total)</a:t>
            </a:r>
          </a:p>
        </p:txBody>
      </p:sp>
    </p:spTree>
    <p:extLst>
      <p:ext uri="{BB962C8B-B14F-4D97-AF65-F5344CB8AC3E}">
        <p14:creationId xmlns:p14="http://schemas.microsoft.com/office/powerpoint/2010/main" val="20600316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0D97C-5A72-0417-C250-66D9900FA5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35364A-EC9A-2C40-ABAB-241078ACA3D1}"/>
              </a:ext>
            </a:extLst>
          </p:cNvPr>
          <p:cNvSpPr>
            <a:spLocks noGrp="1"/>
          </p:cNvSpPr>
          <p:nvPr>
            <p:ph type="title"/>
          </p:nvPr>
        </p:nvSpPr>
        <p:spPr>
          <a:xfrm>
            <a:off x="831849" y="2480771"/>
            <a:ext cx="7796585" cy="2148666"/>
          </a:xfrm>
        </p:spPr>
        <p:txBody>
          <a:bodyPr/>
          <a:lstStyle/>
          <a:p>
            <a:r>
              <a:rPr lang="fr-FR" sz="4400" dirty="0">
                <a:latin typeface="Arial"/>
                <a:cs typeface="Arial"/>
              </a:rPr>
              <a:t>Reformuler la présentation de l’approche 7-1-7</a:t>
            </a:r>
          </a:p>
        </p:txBody>
      </p:sp>
      <p:sp>
        <p:nvSpPr>
          <p:cNvPr id="3" name="Text Placeholder 2">
            <a:extLst>
              <a:ext uri="{FF2B5EF4-FFF2-40B4-BE49-F238E27FC236}">
                <a16:creationId xmlns:a16="http://schemas.microsoft.com/office/drawing/2014/main" id="{6C19FD7B-9BA3-C317-FA17-3E27D3DBC4E1}"/>
              </a:ext>
            </a:extLst>
          </p:cNvPr>
          <p:cNvSpPr>
            <a:spLocks noGrp="1"/>
          </p:cNvSpPr>
          <p:nvPr>
            <p:ph type="body" idx="1"/>
          </p:nvPr>
        </p:nvSpPr>
        <p:spPr>
          <a:xfrm>
            <a:off x="831850" y="4722687"/>
            <a:ext cx="9703980" cy="931688"/>
          </a:xfrm>
        </p:spPr>
        <p:txBody>
          <a:bodyPr/>
          <a:lstStyle/>
          <a:p>
            <a:r>
              <a:rPr lang="fr-FR" sz="3000"/>
              <a:t>Activité</a:t>
            </a:r>
          </a:p>
        </p:txBody>
      </p:sp>
      <p:pic>
        <p:nvPicPr>
          <p:cNvPr id="7" name="Picture 6" descr="A light bulb in a circle&#10;&#10;AI-generated content may be incorrect.">
            <a:extLst>
              <a:ext uri="{FF2B5EF4-FFF2-40B4-BE49-F238E27FC236}">
                <a16:creationId xmlns:a16="http://schemas.microsoft.com/office/drawing/2014/main" id="{DC734044-0930-A6A6-DB19-70BC3BD4E7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4196" y="2390395"/>
            <a:ext cx="866086" cy="824950"/>
          </a:xfrm>
          <a:prstGeom prst="rect">
            <a:avLst/>
          </a:prstGeom>
        </p:spPr>
      </p:pic>
    </p:spTree>
    <p:extLst>
      <p:ext uri="{BB962C8B-B14F-4D97-AF65-F5344CB8AC3E}">
        <p14:creationId xmlns:p14="http://schemas.microsoft.com/office/powerpoint/2010/main" val="6850507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BA1E5DA-4E4B-F421-4EA4-135B22AFEE02}"/>
              </a:ext>
            </a:extLst>
          </p:cNvPr>
          <p:cNvSpPr/>
          <p:nvPr/>
        </p:nvSpPr>
        <p:spPr>
          <a:xfrm>
            <a:off x="6493564" y="1214783"/>
            <a:ext cx="5223565"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98658" y="287822"/>
            <a:ext cx="10515600" cy="1001762"/>
          </a:xfrm>
        </p:spPr>
        <p:txBody>
          <a:bodyPr/>
          <a:lstStyle/>
          <a:p>
            <a:r>
              <a:rPr lang="fr-FR">
                <a:latin typeface="Arial"/>
                <a:cs typeface="Arial"/>
              </a:rPr>
              <a:t>Supports pour la reformulation de l’approche 7-1-7</a:t>
            </a:r>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298658" y="877628"/>
            <a:ext cx="6072837" cy="823912"/>
          </a:xfrm>
        </p:spPr>
        <p:txBody>
          <a:bodyPr/>
          <a:lstStyle/>
          <a:p>
            <a:r>
              <a:rPr lang="fr-FR">
                <a:latin typeface="Arial"/>
                <a:cs typeface="Arial"/>
              </a:rPr>
              <a:t>Dans votre trio</a:t>
            </a: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298659" y="1837611"/>
            <a:ext cx="5797342" cy="3684588"/>
          </a:xfrm>
        </p:spPr>
        <p:txBody>
          <a:bodyPr vert="horz" lIns="91440" tIns="45720" rIns="91440" bIns="45720" rtlCol="0" anchor="t">
            <a:noAutofit/>
          </a:bodyPr>
          <a:lstStyle/>
          <a:p>
            <a:pPr>
              <a:lnSpc>
                <a:spcPct val="100000"/>
              </a:lnSpc>
            </a:pPr>
            <a:r>
              <a:rPr lang="fr-FR" sz="2000" dirty="0">
                <a:latin typeface="Arial"/>
                <a:cs typeface="Arial"/>
              </a:rPr>
              <a:t>Nous ferons des reformulations rapides basées sur les diapositives du cours. </a:t>
            </a:r>
          </a:p>
          <a:p>
            <a:pPr>
              <a:lnSpc>
                <a:spcPct val="100000"/>
              </a:lnSpc>
            </a:pPr>
            <a:r>
              <a:rPr lang="fr-FR" sz="2000" dirty="0">
                <a:latin typeface="Arial"/>
                <a:cs typeface="Arial"/>
              </a:rPr>
              <a:t>Pour chaque scénario de reformulation, vous jouerez les rôles suivants :</a:t>
            </a:r>
          </a:p>
          <a:p>
            <a:pPr lvl="1">
              <a:lnSpc>
                <a:spcPct val="100000"/>
              </a:lnSpc>
            </a:pPr>
            <a:r>
              <a:rPr lang="fr-FR" sz="1800" b="1" dirty="0">
                <a:latin typeface="Arial"/>
                <a:cs typeface="Arial"/>
              </a:rPr>
              <a:t>Animateur</a:t>
            </a:r>
            <a:r>
              <a:rPr lang="fr-FR" sz="1800" dirty="0">
                <a:latin typeface="Arial"/>
                <a:cs typeface="Arial"/>
              </a:rPr>
              <a:t> (enseigne la diapositive)</a:t>
            </a:r>
          </a:p>
          <a:p>
            <a:pPr lvl="1">
              <a:lnSpc>
                <a:spcPct val="100000"/>
              </a:lnSpc>
            </a:pPr>
            <a:r>
              <a:rPr lang="fr-FR" sz="1800" b="1" dirty="0">
                <a:latin typeface="Arial"/>
                <a:cs typeface="Arial"/>
              </a:rPr>
              <a:t>Participant difficile </a:t>
            </a:r>
            <a:r>
              <a:rPr lang="fr-FR" sz="1800" dirty="0">
                <a:latin typeface="Arial"/>
                <a:cs typeface="Arial"/>
              </a:rPr>
              <a:t>(pose des questions en fonction du « type », à savoir résistant, insistant et jeu de pouvoir)</a:t>
            </a:r>
          </a:p>
          <a:p>
            <a:pPr lvl="1">
              <a:lnSpc>
                <a:spcPct val="100000"/>
              </a:lnSpc>
            </a:pPr>
            <a:r>
              <a:rPr lang="fr-FR" sz="1800" b="1" dirty="0">
                <a:latin typeface="Arial"/>
                <a:cs typeface="Arial"/>
              </a:rPr>
              <a:t>Observateur </a:t>
            </a:r>
            <a:r>
              <a:rPr lang="fr-FR" sz="1800" dirty="0">
                <a:latin typeface="Arial"/>
                <a:cs typeface="Arial"/>
              </a:rPr>
              <a:t>(partage ses observations pendant la discussion)</a:t>
            </a:r>
          </a:p>
          <a:p>
            <a:pPr>
              <a:lnSpc>
                <a:spcPct val="100000"/>
              </a:lnSpc>
            </a:pPr>
            <a:r>
              <a:rPr lang="fr-FR" sz="2000" dirty="0">
                <a:latin typeface="Arial"/>
                <a:cs typeface="Arial"/>
              </a:rPr>
              <a:t>Faire tourner les rôles dans votre trio afin que chaque personne joue chaque rôle par diapositive de reformulation. </a:t>
            </a:r>
          </a:p>
        </p:txBody>
      </p:sp>
      <p:sp>
        <p:nvSpPr>
          <p:cNvPr id="5" name="Text Placeholder 4">
            <a:extLst>
              <a:ext uri="{FF2B5EF4-FFF2-40B4-BE49-F238E27FC236}">
                <a16:creationId xmlns:a16="http://schemas.microsoft.com/office/drawing/2014/main" id="{C5092303-8BE5-05DA-F9BE-D1D030A2C29B}"/>
              </a:ext>
            </a:extLst>
          </p:cNvPr>
          <p:cNvSpPr>
            <a:spLocks noGrp="1"/>
          </p:cNvSpPr>
          <p:nvPr>
            <p:ph type="body" sz="quarter" idx="3"/>
          </p:nvPr>
        </p:nvSpPr>
        <p:spPr>
          <a:xfrm>
            <a:off x="6656010" y="1048865"/>
            <a:ext cx="5183188" cy="823912"/>
          </a:xfrm>
        </p:spPr>
        <p:txBody>
          <a:bodyPr/>
          <a:lstStyle/>
          <a:p>
            <a:r>
              <a:rPr lang="fr-FR">
                <a:latin typeface="Arial"/>
                <a:cs typeface="Arial"/>
              </a:rPr>
              <a:t>Durée</a:t>
            </a:r>
          </a:p>
        </p:txBody>
      </p:sp>
      <p:sp>
        <p:nvSpPr>
          <p:cNvPr id="6" name="Content Placeholder 5">
            <a:extLst>
              <a:ext uri="{FF2B5EF4-FFF2-40B4-BE49-F238E27FC236}">
                <a16:creationId xmlns:a16="http://schemas.microsoft.com/office/drawing/2014/main" id="{07717E4A-844D-40A0-7436-29FA12CEECD1}"/>
              </a:ext>
            </a:extLst>
          </p:cNvPr>
          <p:cNvSpPr>
            <a:spLocks noGrp="1"/>
          </p:cNvSpPr>
          <p:nvPr>
            <p:ph sz="quarter" idx="4"/>
          </p:nvPr>
        </p:nvSpPr>
        <p:spPr>
          <a:xfrm>
            <a:off x="6825343" y="1933253"/>
            <a:ext cx="4736393" cy="1352388"/>
          </a:xfrm>
        </p:spPr>
        <p:txBody>
          <a:bodyPr vert="horz" lIns="91440" tIns="45720" rIns="91440" bIns="45720" rtlCol="0" anchor="t">
            <a:noAutofit/>
          </a:bodyPr>
          <a:lstStyle/>
          <a:p>
            <a:r>
              <a:rPr lang="fr-FR" sz="1800" dirty="0">
                <a:latin typeface="Arial"/>
                <a:cs typeface="Arial"/>
              </a:rPr>
              <a:t>10 minutes de jeu de rôle</a:t>
            </a:r>
          </a:p>
          <a:p>
            <a:r>
              <a:rPr lang="fr-FR" sz="1800" dirty="0">
                <a:latin typeface="Arial"/>
                <a:cs typeface="Arial"/>
              </a:rPr>
              <a:t>5 minutes de discussion en petits groupes</a:t>
            </a:r>
          </a:p>
          <a:p>
            <a:r>
              <a:rPr lang="fr-FR" sz="1800" dirty="0">
                <a:latin typeface="Arial"/>
                <a:cs typeface="Arial"/>
              </a:rPr>
              <a:t>5 minutes de discussion en séance plénière</a:t>
            </a:r>
          </a:p>
        </p:txBody>
      </p:sp>
    </p:spTree>
    <p:extLst>
      <p:ext uri="{BB962C8B-B14F-4D97-AF65-F5344CB8AC3E}">
        <p14:creationId xmlns:p14="http://schemas.microsoft.com/office/powerpoint/2010/main" val="37562858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0D728-688E-6C06-84C9-817ACE5202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401341-D5CF-EB3F-3C41-2AF1B8EE784C}"/>
              </a:ext>
            </a:extLst>
          </p:cNvPr>
          <p:cNvSpPr>
            <a:spLocks noGrp="1"/>
          </p:cNvSpPr>
          <p:nvPr>
            <p:ph type="title"/>
          </p:nvPr>
        </p:nvSpPr>
        <p:spPr/>
        <p:txBody>
          <a:bodyPr/>
          <a:lstStyle/>
          <a:p>
            <a:r>
              <a:rPr lang="fr-FR"/>
              <a:t>La cible 7-1-7</a:t>
            </a:r>
          </a:p>
        </p:txBody>
      </p:sp>
      <p:sp>
        <p:nvSpPr>
          <p:cNvPr id="3" name="Text Placeholder 2">
            <a:extLst>
              <a:ext uri="{FF2B5EF4-FFF2-40B4-BE49-F238E27FC236}">
                <a16:creationId xmlns:a16="http://schemas.microsoft.com/office/drawing/2014/main" id="{D285643F-76F5-6734-1D83-9D8AA9021FE7}"/>
              </a:ext>
            </a:extLst>
          </p:cNvPr>
          <p:cNvSpPr>
            <a:spLocks noGrp="1"/>
          </p:cNvSpPr>
          <p:nvPr>
            <p:ph type="body" idx="1"/>
          </p:nvPr>
        </p:nvSpPr>
        <p:spPr/>
        <p:txBody>
          <a:bodyPr vert="horz" lIns="91440" tIns="45720" rIns="91440" bIns="45720" rtlCol="0" anchor="t">
            <a:noAutofit/>
          </a:bodyPr>
          <a:lstStyle/>
          <a:p>
            <a:r>
              <a:rPr lang="fr-FR" sz="3000">
                <a:latin typeface="Arial"/>
                <a:cs typeface="Arial"/>
              </a:rPr>
              <a:t>Reformulation</a:t>
            </a:r>
          </a:p>
        </p:txBody>
      </p:sp>
    </p:spTree>
    <p:extLst>
      <p:ext uri="{BB962C8B-B14F-4D97-AF65-F5344CB8AC3E}">
        <p14:creationId xmlns:p14="http://schemas.microsoft.com/office/powerpoint/2010/main" val="771295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64F7C-2C28-F079-0AFF-55580093B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BC19DDF-135E-F846-D08C-C5FD8EAFB0F4}"/>
              </a:ext>
            </a:extLst>
          </p:cNvPr>
          <p:cNvSpPr>
            <a:spLocks noGrp="1"/>
          </p:cNvSpPr>
          <p:nvPr>
            <p:ph type="title"/>
          </p:nvPr>
        </p:nvSpPr>
        <p:spPr>
          <a:xfrm>
            <a:off x="259217" y="256268"/>
            <a:ext cx="10515600" cy="1001762"/>
          </a:xfrm>
        </p:spPr>
        <p:txBody>
          <a:bodyPr/>
          <a:lstStyle/>
          <a:p>
            <a:r>
              <a:rPr lang="fr-FR" dirty="0">
                <a:latin typeface="Arial"/>
                <a:cs typeface="Arial"/>
              </a:rPr>
              <a:t>Reformulation sur la cible 7-1-7</a:t>
            </a:r>
          </a:p>
        </p:txBody>
      </p:sp>
      <p:sp>
        <p:nvSpPr>
          <p:cNvPr id="3" name="Text Placeholder 2">
            <a:extLst>
              <a:ext uri="{FF2B5EF4-FFF2-40B4-BE49-F238E27FC236}">
                <a16:creationId xmlns:a16="http://schemas.microsoft.com/office/drawing/2014/main" id="{7B611A14-D49E-84F1-59CB-202EFF0F2A01}"/>
              </a:ext>
            </a:extLst>
          </p:cNvPr>
          <p:cNvSpPr>
            <a:spLocks noGrp="1"/>
          </p:cNvSpPr>
          <p:nvPr>
            <p:ph type="body" idx="1"/>
          </p:nvPr>
        </p:nvSpPr>
        <p:spPr>
          <a:xfrm>
            <a:off x="349931" y="973592"/>
            <a:ext cx="5157787" cy="823912"/>
          </a:xfrm>
        </p:spPr>
        <p:txBody>
          <a:bodyPr/>
          <a:lstStyle/>
          <a:p>
            <a:r>
              <a:rPr lang="fr-FR" dirty="0">
                <a:latin typeface="Arial"/>
                <a:cs typeface="Arial"/>
              </a:rPr>
              <a:t>Dans votre groupe</a:t>
            </a:r>
          </a:p>
        </p:txBody>
      </p:sp>
      <p:sp>
        <p:nvSpPr>
          <p:cNvPr id="4" name="Content Placeholder 3">
            <a:extLst>
              <a:ext uri="{FF2B5EF4-FFF2-40B4-BE49-F238E27FC236}">
                <a16:creationId xmlns:a16="http://schemas.microsoft.com/office/drawing/2014/main" id="{2E5F2311-E861-9873-2672-66E4DBC477AC}"/>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fr-FR" sz="2000" dirty="0">
                <a:latin typeface="Arial"/>
                <a:cs typeface="Arial"/>
              </a:rPr>
              <a:t>Attribuer les rôles initiaux à chaque personne :</a:t>
            </a:r>
          </a:p>
          <a:p>
            <a:pPr lvl="1"/>
            <a:r>
              <a:rPr lang="fr-FR" dirty="0">
                <a:latin typeface="Arial"/>
                <a:cs typeface="Arial"/>
              </a:rPr>
              <a:t>Fournisseur de solution : expliquez la diapositive sélectionnée.</a:t>
            </a:r>
          </a:p>
          <a:p>
            <a:pPr lvl="1"/>
            <a:r>
              <a:rPr lang="fr-FR" dirty="0">
                <a:latin typeface="Arial"/>
                <a:cs typeface="Arial"/>
              </a:rPr>
              <a:t>Type de participant difficile : </a:t>
            </a:r>
            <a:r>
              <a:rPr lang="fr-FR" b="1" dirty="0">
                <a:latin typeface="Arial"/>
                <a:cs typeface="Arial"/>
              </a:rPr>
              <a:t>RÉSISTANT</a:t>
            </a:r>
            <a:endParaRPr lang="fr-FR" b="1">
              <a:latin typeface="Arial"/>
              <a:cs typeface="Arial"/>
            </a:endParaRPr>
          </a:p>
          <a:p>
            <a:pPr lvl="1"/>
            <a:r>
              <a:rPr lang="fr-FR" dirty="0">
                <a:latin typeface="Arial"/>
                <a:cs typeface="Arial"/>
              </a:rPr>
              <a:t>Observateur</a:t>
            </a:r>
          </a:p>
          <a:p>
            <a:r>
              <a:rPr lang="fr-FR" sz="2000" dirty="0">
                <a:latin typeface="Arial"/>
                <a:cs typeface="Arial"/>
              </a:rPr>
              <a:t>L’animateur dispose de 1 à 2 minutes pour enseigner la diapositive.</a:t>
            </a:r>
          </a:p>
          <a:p>
            <a:pPr lvl="1"/>
            <a:r>
              <a:rPr lang="fr-FR" sz="1800" dirty="0">
                <a:latin typeface="Arial"/>
                <a:cs typeface="Arial"/>
              </a:rPr>
              <a:t>Expliquer la diapositive. Ne pas se contenter de la lire !</a:t>
            </a:r>
          </a:p>
          <a:p>
            <a:r>
              <a:rPr lang="fr-FR" sz="2000" dirty="0">
                <a:latin typeface="Arial"/>
                <a:cs typeface="Arial"/>
              </a:rPr>
              <a:t>Le participant difficile posera des questions en fonction de son « type ». </a:t>
            </a:r>
          </a:p>
          <a:p>
            <a:r>
              <a:rPr lang="fr-FR" sz="2000" dirty="0">
                <a:latin typeface="Arial"/>
                <a:cs typeface="Arial"/>
              </a:rPr>
              <a:t>Alterner les rôles et recommencer 2 fois afin que chaque personne puisse être animateur si possible.</a:t>
            </a:r>
          </a:p>
        </p:txBody>
      </p:sp>
      <p:pic>
        <p:nvPicPr>
          <p:cNvPr id="8" name="Picture 7">
            <a:extLst>
              <a:ext uri="{FF2B5EF4-FFF2-40B4-BE49-F238E27FC236}">
                <a16:creationId xmlns:a16="http://schemas.microsoft.com/office/drawing/2014/main" id="{B58E58E2-796C-9D27-D1F9-6328E688574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78816" y="1222960"/>
            <a:ext cx="4957060" cy="2812025"/>
          </a:xfrm>
          <a:prstGeom prst="rect">
            <a:avLst/>
          </a:prstGeom>
          <a:ln w="12700">
            <a:noFill/>
          </a:ln>
        </p:spPr>
      </p:pic>
      <p:sp>
        <p:nvSpPr>
          <p:cNvPr id="15" name="Rectangle 14">
            <a:extLst>
              <a:ext uri="{FF2B5EF4-FFF2-40B4-BE49-F238E27FC236}">
                <a16:creationId xmlns:a16="http://schemas.microsoft.com/office/drawing/2014/main" id="{D4A14CF6-BD87-DE70-7898-F3DAB44E06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C632139E-431C-DAC3-8FD7-1DF1059635B1}"/>
              </a:ext>
            </a:extLst>
          </p:cNvPr>
          <p:cNvSpPr txBox="1">
            <a:spLocks/>
          </p:cNvSpPr>
          <p:nvPr/>
        </p:nvSpPr>
        <p:spPr>
          <a:xfrm>
            <a:off x="6820805" y="3839426"/>
            <a:ext cx="4880429" cy="823912"/>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fr-FR" dirty="0">
                <a:latin typeface="Arial"/>
                <a:cs typeface="Arial"/>
              </a:rPr>
              <a:t>Durée</a:t>
            </a:r>
          </a:p>
        </p:txBody>
      </p:sp>
      <p:sp>
        <p:nvSpPr>
          <p:cNvPr id="17" name="Content Placeholder 5">
            <a:extLst>
              <a:ext uri="{FF2B5EF4-FFF2-40B4-BE49-F238E27FC236}">
                <a16:creationId xmlns:a16="http://schemas.microsoft.com/office/drawing/2014/main" id="{8F3E1444-E42A-057D-FC6C-237B40C6E598}"/>
              </a:ext>
            </a:extLst>
          </p:cNvPr>
          <p:cNvSpPr>
            <a:spLocks noGrp="1"/>
          </p:cNvSpPr>
          <p:nvPr>
            <p:ph sz="quarter" idx="4"/>
          </p:nvPr>
        </p:nvSpPr>
        <p:spPr>
          <a:xfrm>
            <a:off x="6838678" y="4725201"/>
            <a:ext cx="4776556" cy="1445128"/>
          </a:xfrm>
        </p:spPr>
        <p:txBody>
          <a:bodyPr vert="horz" lIns="91440" tIns="45720" rIns="91440" bIns="45720" rtlCol="0" anchor="t">
            <a:noAutofit/>
          </a:bodyPr>
          <a:lstStyle/>
          <a:p>
            <a:r>
              <a:rPr lang="fr-FR" sz="1800" dirty="0">
                <a:latin typeface="Arial"/>
                <a:cs typeface="Arial"/>
              </a:rPr>
              <a:t>10 minutes de jeu de rôle</a:t>
            </a:r>
          </a:p>
          <a:p>
            <a:pPr lvl="1"/>
            <a:r>
              <a:rPr lang="fr-FR" sz="1600" dirty="0">
                <a:latin typeface="Arial"/>
                <a:cs typeface="Arial"/>
              </a:rPr>
              <a:t>Environ 3 minutes par personne</a:t>
            </a:r>
          </a:p>
          <a:p>
            <a:r>
              <a:rPr lang="fr-FR" sz="1800" dirty="0">
                <a:latin typeface="Arial"/>
                <a:cs typeface="Arial"/>
              </a:rPr>
              <a:t>5 minutes de discussion en petits groupes</a:t>
            </a:r>
          </a:p>
          <a:p>
            <a:r>
              <a:rPr lang="fr-FR" sz="1800" dirty="0">
                <a:latin typeface="Arial"/>
                <a:cs typeface="Arial"/>
              </a:rPr>
              <a:t>5 minutes de discussion en séance plénière</a:t>
            </a:r>
          </a:p>
        </p:txBody>
      </p:sp>
    </p:spTree>
    <p:extLst>
      <p:ext uri="{BB962C8B-B14F-4D97-AF65-F5344CB8AC3E}">
        <p14:creationId xmlns:p14="http://schemas.microsoft.com/office/powerpoint/2010/main" val="1167871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2C94328-1A42-D674-7E3A-4EA931BC1D3B}"/>
              </a:ext>
            </a:extLst>
          </p:cNvPr>
          <p:cNvPicPr>
            <a:picLocks noChangeAspect="1"/>
          </p:cNvPicPr>
          <p:nvPr/>
        </p:nvPicPr>
        <p:blipFill>
          <a:blip r:embed="rId3"/>
          <a:srcRect/>
          <a:stretch/>
        </p:blipFill>
        <p:spPr>
          <a:xfrm>
            <a:off x="715178" y="2011166"/>
            <a:ext cx="10773955" cy="3291867"/>
          </a:xfrm>
          <a:prstGeom prst="rect">
            <a:avLst/>
          </a:prstGeom>
          <a:solidFill>
            <a:srgbClr val="C963F7"/>
          </a:solidFill>
          <a:ln>
            <a:noFill/>
          </a:ln>
        </p:spPr>
      </p:pic>
      <p:sp>
        <p:nvSpPr>
          <p:cNvPr id="4" name="Title 3">
            <a:extLst>
              <a:ext uri="{FF2B5EF4-FFF2-40B4-BE49-F238E27FC236}">
                <a16:creationId xmlns:a16="http://schemas.microsoft.com/office/drawing/2014/main" id="{0FD0E420-EECD-C46B-54CC-FD0B0461D2B6}"/>
              </a:ext>
            </a:extLst>
          </p:cNvPr>
          <p:cNvSpPr>
            <a:spLocks noGrp="1"/>
          </p:cNvSpPr>
          <p:nvPr>
            <p:ph type="title"/>
          </p:nvPr>
        </p:nvSpPr>
        <p:spPr>
          <a:xfrm>
            <a:off x="255102" y="365126"/>
            <a:ext cx="11424279" cy="1087808"/>
          </a:xfrm>
        </p:spPr>
        <p:txBody>
          <a:bodyPr>
            <a:normAutofit/>
          </a:bodyPr>
          <a:lstStyle/>
          <a:p>
            <a:r>
              <a:rPr lang="fr-FR" dirty="0">
                <a:latin typeface="Arial"/>
                <a:cs typeface="Arial"/>
              </a:rPr>
              <a:t> Indicateurs de promptitude et jalons de la cible 7-1-7</a:t>
            </a:r>
          </a:p>
          <a:p>
            <a:endParaRPr lang="en-US" dirty="0">
              <a:latin typeface="Arial"/>
              <a:cs typeface="Arial"/>
            </a:endParaRPr>
          </a:p>
          <a:p>
            <a:endParaRPr lang="en-US" dirty="0">
              <a:cs typeface="Arial"/>
            </a:endParaRPr>
          </a:p>
        </p:txBody>
      </p:sp>
    </p:spTree>
    <p:extLst>
      <p:ext uri="{BB962C8B-B14F-4D97-AF65-F5344CB8AC3E}">
        <p14:creationId xmlns:p14="http://schemas.microsoft.com/office/powerpoint/2010/main" val="14621735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CCA601-056F-E9F0-2634-BA51445CE8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5B451-45B2-5CE8-5295-60D2AC87DF6E}"/>
              </a:ext>
            </a:extLst>
          </p:cNvPr>
          <p:cNvSpPr>
            <a:spLocks noGrp="1"/>
          </p:cNvSpPr>
          <p:nvPr>
            <p:ph type="title"/>
          </p:nvPr>
        </p:nvSpPr>
        <p:spPr>
          <a:xfrm>
            <a:off x="259217" y="256268"/>
            <a:ext cx="10515600" cy="1001762"/>
          </a:xfrm>
        </p:spPr>
        <p:txBody>
          <a:bodyPr/>
          <a:lstStyle/>
          <a:p>
            <a:r>
              <a:rPr lang="fr-FR">
                <a:latin typeface="Arial"/>
                <a:cs typeface="Arial"/>
              </a:rPr>
              <a:t>Discuter en trio de la cible 7-1-7</a:t>
            </a:r>
          </a:p>
        </p:txBody>
      </p:sp>
      <p:sp>
        <p:nvSpPr>
          <p:cNvPr id="3" name="Text Placeholder 2">
            <a:extLst>
              <a:ext uri="{FF2B5EF4-FFF2-40B4-BE49-F238E27FC236}">
                <a16:creationId xmlns:a16="http://schemas.microsoft.com/office/drawing/2014/main" id="{76B90518-9C0A-4F16-62C7-18FA20B856B2}"/>
              </a:ext>
            </a:extLst>
          </p:cNvPr>
          <p:cNvSpPr>
            <a:spLocks noGrp="1"/>
          </p:cNvSpPr>
          <p:nvPr>
            <p:ph type="body" idx="1"/>
          </p:nvPr>
        </p:nvSpPr>
        <p:spPr>
          <a:xfrm>
            <a:off x="349931" y="973592"/>
            <a:ext cx="5157787" cy="823912"/>
          </a:xfrm>
        </p:spPr>
        <p:txBody>
          <a:bodyPr/>
          <a:lstStyle/>
          <a:p>
            <a:r>
              <a:rPr lang="fr-FR">
                <a:latin typeface="Arial"/>
                <a:cs typeface="Arial"/>
              </a:rPr>
              <a:t>Dans votre groupe</a:t>
            </a:r>
          </a:p>
        </p:txBody>
      </p:sp>
      <p:sp>
        <p:nvSpPr>
          <p:cNvPr id="4" name="Content Placeholder 3">
            <a:extLst>
              <a:ext uri="{FF2B5EF4-FFF2-40B4-BE49-F238E27FC236}">
                <a16:creationId xmlns:a16="http://schemas.microsoft.com/office/drawing/2014/main" id="{46B93160-3755-9B37-E5CD-F080B2A7D2D6}"/>
              </a:ext>
            </a:extLst>
          </p:cNvPr>
          <p:cNvSpPr>
            <a:spLocks noGrp="1"/>
          </p:cNvSpPr>
          <p:nvPr>
            <p:ph sz="half" idx="2"/>
          </p:nvPr>
        </p:nvSpPr>
        <p:spPr>
          <a:xfrm>
            <a:off x="313059" y="1856331"/>
            <a:ext cx="9122771" cy="4222486"/>
          </a:xfrm>
        </p:spPr>
        <p:txBody>
          <a:bodyPr vert="horz" lIns="91440" tIns="45720" rIns="91440" bIns="45720" rtlCol="0" anchor="t">
            <a:noAutofit/>
          </a:bodyPr>
          <a:lstStyle/>
          <a:p>
            <a:r>
              <a:rPr lang="fr-FR" sz="2400" dirty="0">
                <a:latin typeface="Arial"/>
                <a:cs typeface="Arial"/>
              </a:rPr>
              <a:t>Discuter du jeu de rôle. Questions de discussion </a:t>
            </a:r>
            <a:br>
              <a:rPr lang="fr-FR" sz="2400" dirty="0">
                <a:latin typeface="Arial"/>
                <a:cs typeface="Arial"/>
              </a:rPr>
            </a:br>
            <a:r>
              <a:rPr lang="fr-FR" sz="2400" dirty="0">
                <a:latin typeface="Arial"/>
                <a:cs typeface="Arial"/>
              </a:rPr>
              <a:t>suggérées :</a:t>
            </a:r>
          </a:p>
          <a:p>
            <a:pPr lvl="1"/>
            <a:r>
              <a:rPr lang="fr-FR" sz="2400" dirty="0">
                <a:latin typeface="Arial"/>
                <a:cs typeface="Arial"/>
              </a:rPr>
              <a:t>Quel commentaire l’observateur a-t-il ?</a:t>
            </a:r>
          </a:p>
          <a:p>
            <a:pPr lvl="1"/>
            <a:r>
              <a:rPr lang="fr-FR" sz="2400" dirty="0">
                <a:latin typeface="Arial"/>
                <a:cs typeface="Arial"/>
              </a:rPr>
              <a:t>Qu’est-ce qui s’est bien passé avec le jeu de rôle ?</a:t>
            </a:r>
          </a:p>
          <a:p>
            <a:pPr lvl="1"/>
            <a:r>
              <a:rPr lang="fr-FR" sz="2400" dirty="0">
                <a:latin typeface="Arial"/>
                <a:cs typeface="Arial"/>
              </a:rPr>
              <a:t>Quelles questions pensez-vous que les participants pourraient poser sur le sujet ?</a:t>
            </a:r>
          </a:p>
          <a:p>
            <a:pPr lvl="1"/>
            <a:endParaRPr lang="en-US" sz="2400" dirty="0">
              <a:latin typeface="Arial"/>
              <a:cs typeface="Arial"/>
            </a:endParaRPr>
          </a:p>
          <a:p>
            <a:r>
              <a:rPr lang="fr-FR" sz="2400" dirty="0">
                <a:latin typeface="Arial"/>
                <a:cs typeface="Arial"/>
              </a:rPr>
              <a:t>Ajouter toutes les questions de l’espace « Faisons le point ».</a:t>
            </a:r>
          </a:p>
        </p:txBody>
      </p:sp>
      <p:sp>
        <p:nvSpPr>
          <p:cNvPr id="13" name="Rectangle 12">
            <a:extLst>
              <a:ext uri="{FF2B5EF4-FFF2-40B4-BE49-F238E27FC236}">
                <a16:creationId xmlns:a16="http://schemas.microsoft.com/office/drawing/2014/main" id="{86177C48-5C8D-ECB8-77CF-371C72E01B7A}"/>
              </a:ext>
            </a:extLst>
          </p:cNvPr>
          <p:cNvSpPr/>
          <p:nvPr/>
        </p:nvSpPr>
        <p:spPr>
          <a:xfrm>
            <a:off x="8505054" y="1299111"/>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8529C6A6-0A7A-CF2A-3E79-F372B9B72EE3}"/>
              </a:ext>
            </a:extLst>
          </p:cNvPr>
          <p:cNvSpPr>
            <a:spLocks noGrp="1"/>
          </p:cNvSpPr>
          <p:nvPr>
            <p:ph type="body" sz="quarter" idx="3"/>
          </p:nvPr>
        </p:nvSpPr>
        <p:spPr>
          <a:xfrm>
            <a:off x="8647516" y="1268534"/>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BA91FF3E-4444-5F61-ECD1-66A0E2D6E9B7}"/>
              </a:ext>
            </a:extLst>
          </p:cNvPr>
          <p:cNvSpPr>
            <a:spLocks noGrp="1"/>
          </p:cNvSpPr>
          <p:nvPr>
            <p:ph sz="quarter" idx="4"/>
          </p:nvPr>
        </p:nvSpPr>
        <p:spPr>
          <a:xfrm>
            <a:off x="8647516" y="2092446"/>
            <a:ext cx="1737623" cy="724936"/>
          </a:xfrm>
        </p:spPr>
        <p:txBody>
          <a:bodyPr vert="horz" lIns="91440" tIns="45720" rIns="91440" bIns="45720" rtlCol="0" anchor="t">
            <a:noAutofit/>
          </a:bodyPr>
          <a:lstStyle/>
          <a:p>
            <a:r>
              <a:rPr lang="fr-FR" dirty="0">
                <a:latin typeface="Arial"/>
                <a:cs typeface="Arial"/>
              </a:rPr>
              <a:t>5 minutes </a:t>
            </a:r>
          </a:p>
        </p:txBody>
      </p:sp>
    </p:spTree>
    <p:extLst>
      <p:ext uri="{BB962C8B-B14F-4D97-AF65-F5344CB8AC3E}">
        <p14:creationId xmlns:p14="http://schemas.microsoft.com/office/powerpoint/2010/main" val="2738763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FD093-B8A1-CD8A-45CD-B51F9A580B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338C2F-F289-2523-4EC7-06AFC0443E2C}"/>
              </a:ext>
            </a:extLst>
          </p:cNvPr>
          <p:cNvSpPr>
            <a:spLocks noGrp="1"/>
          </p:cNvSpPr>
          <p:nvPr>
            <p:ph type="title"/>
          </p:nvPr>
        </p:nvSpPr>
        <p:spPr>
          <a:xfrm>
            <a:off x="259217" y="256268"/>
            <a:ext cx="10515600" cy="1001762"/>
          </a:xfrm>
        </p:spPr>
        <p:txBody>
          <a:bodyPr/>
          <a:lstStyle/>
          <a:p>
            <a:r>
              <a:rPr lang="fr-FR">
                <a:latin typeface="Arial"/>
                <a:cs typeface="Arial"/>
              </a:rPr>
              <a:t>Discuter en plénière de la cible 7-1-7</a:t>
            </a:r>
          </a:p>
        </p:txBody>
      </p:sp>
      <p:sp>
        <p:nvSpPr>
          <p:cNvPr id="3" name="Text Placeholder 2">
            <a:extLst>
              <a:ext uri="{FF2B5EF4-FFF2-40B4-BE49-F238E27FC236}">
                <a16:creationId xmlns:a16="http://schemas.microsoft.com/office/drawing/2014/main" id="{297D00BA-DE80-CB3E-E6B1-CBC3E724A255}"/>
              </a:ext>
            </a:extLst>
          </p:cNvPr>
          <p:cNvSpPr>
            <a:spLocks noGrp="1"/>
          </p:cNvSpPr>
          <p:nvPr>
            <p:ph type="body" idx="1"/>
          </p:nvPr>
        </p:nvSpPr>
        <p:spPr>
          <a:xfrm>
            <a:off x="767802" y="973592"/>
            <a:ext cx="5157787" cy="823912"/>
          </a:xfrm>
        </p:spPr>
        <p:txBody>
          <a:bodyPr/>
          <a:lstStyle/>
          <a:p>
            <a:r>
              <a:rPr lang="fr-FR">
                <a:latin typeface="Arial"/>
                <a:cs typeface="Arial"/>
              </a:rPr>
              <a:t>Questions de discussion</a:t>
            </a:r>
          </a:p>
        </p:txBody>
      </p:sp>
      <p:sp>
        <p:nvSpPr>
          <p:cNvPr id="4" name="Content Placeholder 3">
            <a:extLst>
              <a:ext uri="{FF2B5EF4-FFF2-40B4-BE49-F238E27FC236}">
                <a16:creationId xmlns:a16="http://schemas.microsoft.com/office/drawing/2014/main" id="{21917D54-6520-3EDD-4959-076C1BE34A1B}"/>
              </a:ext>
            </a:extLst>
          </p:cNvPr>
          <p:cNvSpPr>
            <a:spLocks noGrp="1"/>
          </p:cNvSpPr>
          <p:nvPr>
            <p:ph sz="half" idx="2"/>
          </p:nvPr>
        </p:nvSpPr>
        <p:spPr>
          <a:xfrm>
            <a:off x="767801" y="1905492"/>
            <a:ext cx="7864171" cy="4173325"/>
          </a:xfrm>
        </p:spPr>
        <p:txBody>
          <a:bodyPr vert="horz" lIns="91440" tIns="45720" rIns="91440" bIns="45720" rtlCol="0" anchor="t">
            <a:noAutofit/>
          </a:bodyPr>
          <a:lstStyle/>
          <a:p>
            <a:r>
              <a:rPr lang="fr-FR" sz="2400">
                <a:latin typeface="Arial"/>
                <a:cs typeface="Arial"/>
              </a:rPr>
              <a:t>Qu’est-ce qui s’est bien passé ?</a:t>
            </a:r>
          </a:p>
          <a:p>
            <a:r>
              <a:rPr lang="fr-FR" sz="2400">
                <a:latin typeface="Arial"/>
                <a:cs typeface="Arial"/>
              </a:rPr>
              <a:t>Qu’est-ce qui était difficile ?</a:t>
            </a:r>
          </a:p>
          <a:p>
            <a:r>
              <a:rPr lang="fr-FR" sz="2400">
                <a:latin typeface="Arial"/>
                <a:cs typeface="Arial"/>
              </a:rPr>
              <a:t>Quelles questions vous sont venues à l’esprit ?</a:t>
            </a:r>
          </a:p>
        </p:txBody>
      </p:sp>
      <p:sp>
        <p:nvSpPr>
          <p:cNvPr id="13" name="Rectangle 12">
            <a:extLst>
              <a:ext uri="{FF2B5EF4-FFF2-40B4-BE49-F238E27FC236}">
                <a16:creationId xmlns:a16="http://schemas.microsoft.com/office/drawing/2014/main" id="{700D37B3-4290-8C1E-ACAD-E4D1B3E6A26E}"/>
              </a:ext>
            </a:extLst>
          </p:cNvPr>
          <p:cNvSpPr/>
          <p:nvPr/>
        </p:nvSpPr>
        <p:spPr>
          <a:xfrm>
            <a:off x="8074893"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C1B264B9-E8DC-E2B8-779D-F18A7CA616D0}"/>
              </a:ext>
            </a:extLst>
          </p:cNvPr>
          <p:cNvSpPr>
            <a:spLocks noGrp="1"/>
          </p:cNvSpPr>
          <p:nvPr>
            <p:ph type="body" sz="quarter" idx="3"/>
          </p:nvPr>
        </p:nvSpPr>
        <p:spPr>
          <a:xfrm>
            <a:off x="8217355"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47F59155-8D56-0564-5D16-0F8A2E11F7D9}"/>
              </a:ext>
            </a:extLst>
          </p:cNvPr>
          <p:cNvSpPr>
            <a:spLocks noGrp="1"/>
          </p:cNvSpPr>
          <p:nvPr>
            <p:ph sz="quarter" idx="4"/>
          </p:nvPr>
        </p:nvSpPr>
        <p:spPr>
          <a:xfrm>
            <a:off x="8217355"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29033502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98142-23DA-FA7E-EFAC-9EB7206341A1}"/>
              </a:ext>
            </a:extLst>
          </p:cNvPr>
          <p:cNvSpPr>
            <a:spLocks noGrp="1"/>
          </p:cNvSpPr>
          <p:nvPr>
            <p:ph type="title"/>
          </p:nvPr>
        </p:nvSpPr>
        <p:spPr/>
        <p:txBody>
          <a:bodyPr/>
          <a:lstStyle/>
          <a:p>
            <a:r>
              <a:rPr lang="fr-FR"/>
              <a:t>Principes fondamentaux de l’approche 7-1-7</a:t>
            </a:r>
          </a:p>
        </p:txBody>
      </p:sp>
      <p:sp>
        <p:nvSpPr>
          <p:cNvPr id="3" name="Text Placeholder 2">
            <a:extLst>
              <a:ext uri="{FF2B5EF4-FFF2-40B4-BE49-F238E27FC236}">
                <a16:creationId xmlns:a16="http://schemas.microsoft.com/office/drawing/2014/main" id="{8455F8F7-CEAD-A801-5125-570FD61B202B}"/>
              </a:ext>
            </a:extLst>
          </p:cNvPr>
          <p:cNvSpPr>
            <a:spLocks noGrp="1"/>
          </p:cNvSpPr>
          <p:nvPr>
            <p:ph type="body" idx="1"/>
          </p:nvPr>
        </p:nvSpPr>
        <p:spPr/>
        <p:txBody>
          <a:bodyPr vert="horz" lIns="91440" tIns="45720" rIns="91440" bIns="45720" rtlCol="0" anchor="t">
            <a:noAutofit/>
          </a:bodyPr>
          <a:lstStyle/>
          <a:p>
            <a:r>
              <a:rPr lang="fr-FR" sz="3000">
                <a:latin typeface="Arial"/>
                <a:cs typeface="Arial"/>
              </a:rPr>
              <a:t>Reformulation</a:t>
            </a:r>
          </a:p>
        </p:txBody>
      </p:sp>
    </p:spTree>
    <p:extLst>
      <p:ext uri="{BB962C8B-B14F-4D97-AF65-F5344CB8AC3E}">
        <p14:creationId xmlns:p14="http://schemas.microsoft.com/office/powerpoint/2010/main" val="25176119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DB611-3043-42AC-7571-9B3D4743B3FD}"/>
              </a:ext>
            </a:extLst>
          </p:cNvPr>
          <p:cNvSpPr>
            <a:spLocks noGrp="1"/>
          </p:cNvSpPr>
          <p:nvPr>
            <p:ph type="title"/>
          </p:nvPr>
        </p:nvSpPr>
        <p:spPr>
          <a:xfrm>
            <a:off x="259216" y="256268"/>
            <a:ext cx="13067677" cy="1001762"/>
          </a:xfrm>
        </p:spPr>
        <p:txBody>
          <a:bodyPr/>
          <a:lstStyle/>
          <a:p>
            <a:r>
              <a:rPr lang="fr-FR" sz="2800" dirty="0">
                <a:latin typeface="Arial"/>
                <a:cs typeface="Arial"/>
              </a:rPr>
              <a:t>Reformulation des principes fondamentaux de l’approche 7-1-7</a:t>
            </a:r>
          </a:p>
        </p:txBody>
      </p:sp>
      <p:sp>
        <p:nvSpPr>
          <p:cNvPr id="3" name="Text Placeholder 2">
            <a:extLst>
              <a:ext uri="{FF2B5EF4-FFF2-40B4-BE49-F238E27FC236}">
                <a16:creationId xmlns:a16="http://schemas.microsoft.com/office/drawing/2014/main" id="{B8E7B07F-16F5-0A38-1A02-885D924685EB}"/>
              </a:ext>
            </a:extLst>
          </p:cNvPr>
          <p:cNvSpPr>
            <a:spLocks noGrp="1"/>
          </p:cNvSpPr>
          <p:nvPr>
            <p:ph type="body" idx="1"/>
          </p:nvPr>
        </p:nvSpPr>
        <p:spPr>
          <a:xfrm>
            <a:off x="349931" y="973592"/>
            <a:ext cx="5157787" cy="823912"/>
          </a:xfrm>
        </p:spPr>
        <p:txBody>
          <a:bodyPr/>
          <a:lstStyle/>
          <a:p>
            <a:r>
              <a:rPr lang="fr-FR" dirty="0">
                <a:latin typeface="Arial"/>
                <a:cs typeface="Arial"/>
              </a:rPr>
              <a:t>Dans votre groupe</a:t>
            </a:r>
          </a:p>
        </p:txBody>
      </p:sp>
      <p:sp>
        <p:nvSpPr>
          <p:cNvPr id="4" name="Content Placeholder 3">
            <a:extLst>
              <a:ext uri="{FF2B5EF4-FFF2-40B4-BE49-F238E27FC236}">
                <a16:creationId xmlns:a16="http://schemas.microsoft.com/office/drawing/2014/main" id="{4300BAF6-8B41-4C3F-A64B-30C3FF805B46}"/>
              </a:ext>
            </a:extLst>
          </p:cNvPr>
          <p:cNvSpPr>
            <a:spLocks noGrp="1"/>
          </p:cNvSpPr>
          <p:nvPr>
            <p:ph sz="half" idx="2"/>
          </p:nvPr>
        </p:nvSpPr>
        <p:spPr>
          <a:xfrm>
            <a:off x="349930" y="1905492"/>
            <a:ext cx="6236103" cy="4173325"/>
          </a:xfrm>
        </p:spPr>
        <p:txBody>
          <a:bodyPr vert="horz" lIns="91440" tIns="45720" rIns="91440" bIns="45720" rtlCol="0" anchor="t">
            <a:noAutofit/>
          </a:bodyPr>
          <a:lstStyle/>
          <a:p>
            <a:r>
              <a:rPr lang="fr-FR" sz="2000" dirty="0">
                <a:latin typeface="Arial"/>
                <a:cs typeface="Arial"/>
              </a:rPr>
              <a:t>Attribuer les rôles initiaux à chaque personne :</a:t>
            </a:r>
          </a:p>
          <a:p>
            <a:pPr lvl="1"/>
            <a:r>
              <a:rPr lang="fr-FR" dirty="0">
                <a:latin typeface="Arial"/>
                <a:cs typeface="Arial"/>
              </a:rPr>
              <a:t>Fournisseur de solution : expliquez la diapositive sélectionnée.</a:t>
            </a:r>
          </a:p>
          <a:p>
            <a:pPr lvl="1"/>
            <a:r>
              <a:rPr lang="fr-FR" dirty="0">
                <a:latin typeface="Arial"/>
                <a:cs typeface="Arial"/>
              </a:rPr>
              <a:t>Type de participant difficile : </a:t>
            </a:r>
            <a:r>
              <a:rPr lang="fr-FR" b="1" dirty="0">
                <a:latin typeface="Arial"/>
                <a:cs typeface="Arial"/>
              </a:rPr>
              <a:t>RÉSISTANT</a:t>
            </a:r>
          </a:p>
          <a:p>
            <a:pPr lvl="1"/>
            <a:r>
              <a:rPr lang="fr-FR" dirty="0">
                <a:latin typeface="Arial"/>
                <a:cs typeface="Arial"/>
              </a:rPr>
              <a:t>Observateur</a:t>
            </a:r>
          </a:p>
          <a:p>
            <a:r>
              <a:rPr lang="fr-FR" sz="2000" dirty="0">
                <a:latin typeface="Arial"/>
                <a:cs typeface="Arial"/>
              </a:rPr>
              <a:t>L’animateur dispose de 1 à 2 minutes pour enseigner la diapositive.</a:t>
            </a:r>
          </a:p>
          <a:p>
            <a:pPr lvl="1"/>
            <a:r>
              <a:rPr lang="fr-FR" sz="1800" dirty="0">
                <a:latin typeface="Arial"/>
                <a:cs typeface="Arial"/>
              </a:rPr>
              <a:t>Expliquez la diapositive. Ne vous contentez </a:t>
            </a:r>
            <a:br>
              <a:rPr lang="fr-FR" sz="1800" dirty="0">
                <a:latin typeface="Arial"/>
                <a:cs typeface="Arial"/>
              </a:rPr>
            </a:br>
            <a:r>
              <a:rPr lang="fr-FR" sz="1800" dirty="0">
                <a:latin typeface="Arial"/>
                <a:cs typeface="Arial"/>
              </a:rPr>
              <a:t>pas de la lire !</a:t>
            </a:r>
          </a:p>
          <a:p>
            <a:r>
              <a:rPr lang="fr-FR" sz="2000" dirty="0">
                <a:latin typeface="Arial"/>
                <a:cs typeface="Arial"/>
              </a:rPr>
              <a:t>Le participant difficile posera des questions en fonction de son « type ». </a:t>
            </a:r>
          </a:p>
          <a:p>
            <a:r>
              <a:rPr lang="fr-FR" sz="2000" dirty="0">
                <a:latin typeface="Arial"/>
                <a:cs typeface="Arial"/>
              </a:rPr>
              <a:t>Alternez les rôles et recommencez 2 fois afin que chaque personne puisse être animateur si possible.</a:t>
            </a:r>
          </a:p>
        </p:txBody>
      </p:sp>
      <p:pic>
        <p:nvPicPr>
          <p:cNvPr id="7" name="Picture 6">
            <a:extLst>
              <a:ext uri="{FF2B5EF4-FFF2-40B4-BE49-F238E27FC236}">
                <a16:creationId xmlns:a16="http://schemas.microsoft.com/office/drawing/2014/main" id="{C1249F43-01B2-1722-8D9E-64695C90F9A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88627" y="1183135"/>
            <a:ext cx="5002006" cy="2838194"/>
          </a:xfrm>
          <a:prstGeom prst="rect">
            <a:avLst/>
          </a:prstGeom>
          <a:ln w="12700">
            <a:solidFill>
              <a:schemeClr val="tx2"/>
            </a:solidFill>
          </a:ln>
        </p:spPr>
      </p:pic>
      <p:sp>
        <p:nvSpPr>
          <p:cNvPr id="15" name="Rectangle 14">
            <a:extLst>
              <a:ext uri="{FF2B5EF4-FFF2-40B4-BE49-F238E27FC236}">
                <a16:creationId xmlns:a16="http://schemas.microsoft.com/office/drawing/2014/main" id="{854B1077-4A16-B147-AEB6-DF18D94112B8}"/>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BD5EC59F-972E-3F1C-8184-437C42485874}"/>
              </a:ext>
            </a:extLst>
          </p:cNvPr>
          <p:cNvSpPr>
            <a:spLocks noGrp="1"/>
          </p:cNvSpPr>
          <p:nvPr>
            <p:ph type="body" sz="quarter" idx="3"/>
          </p:nvPr>
        </p:nvSpPr>
        <p:spPr>
          <a:xfrm>
            <a:off x="6820805" y="3858882"/>
            <a:ext cx="4880429" cy="823912"/>
          </a:xfrm>
        </p:spPr>
        <p:txBody>
          <a:bodyPr/>
          <a:lstStyle/>
          <a:p>
            <a:r>
              <a:rPr lang="fr-FR">
                <a:latin typeface="Arial"/>
                <a:cs typeface="Arial"/>
              </a:rPr>
              <a:t>Durée</a:t>
            </a:r>
          </a:p>
        </p:txBody>
      </p:sp>
      <p:sp>
        <p:nvSpPr>
          <p:cNvPr id="17" name="Content Placeholder 5">
            <a:extLst>
              <a:ext uri="{FF2B5EF4-FFF2-40B4-BE49-F238E27FC236}">
                <a16:creationId xmlns:a16="http://schemas.microsoft.com/office/drawing/2014/main" id="{7E3CE493-902C-14A1-8086-407D882F54A9}"/>
              </a:ext>
            </a:extLst>
          </p:cNvPr>
          <p:cNvSpPr>
            <a:spLocks noGrp="1"/>
          </p:cNvSpPr>
          <p:nvPr>
            <p:ph sz="quarter" idx="4"/>
          </p:nvPr>
        </p:nvSpPr>
        <p:spPr>
          <a:xfrm>
            <a:off x="6838678" y="4744657"/>
            <a:ext cx="4776556" cy="1445128"/>
          </a:xfrm>
        </p:spPr>
        <p:txBody>
          <a:bodyPr vert="horz" lIns="91440" tIns="45720" rIns="91440" bIns="45720" rtlCol="0" anchor="t">
            <a:noAutofit/>
          </a:bodyPr>
          <a:lstStyle/>
          <a:p>
            <a:r>
              <a:rPr lang="fr-FR" sz="1800" dirty="0">
                <a:latin typeface="Arial"/>
                <a:cs typeface="Arial"/>
              </a:rPr>
              <a:t>10 minutes de jeu de rôle</a:t>
            </a:r>
          </a:p>
          <a:p>
            <a:pPr lvl="1"/>
            <a:r>
              <a:rPr lang="fr-FR" sz="1600" dirty="0">
                <a:latin typeface="Arial"/>
                <a:cs typeface="Arial"/>
              </a:rPr>
              <a:t>Environ 3 minutes par personne</a:t>
            </a:r>
          </a:p>
          <a:p>
            <a:r>
              <a:rPr lang="fr-FR" sz="1800" dirty="0">
                <a:latin typeface="Arial"/>
                <a:cs typeface="Arial"/>
              </a:rPr>
              <a:t>5 minutes de discussion en petits groupes</a:t>
            </a:r>
          </a:p>
          <a:p>
            <a:r>
              <a:rPr lang="fr-FR" sz="1800" dirty="0">
                <a:latin typeface="Arial"/>
                <a:cs typeface="Arial"/>
              </a:rPr>
              <a:t>5 minutes de discussion en séance plénière</a:t>
            </a:r>
          </a:p>
        </p:txBody>
      </p:sp>
    </p:spTree>
    <p:extLst>
      <p:ext uri="{BB962C8B-B14F-4D97-AF65-F5344CB8AC3E}">
        <p14:creationId xmlns:p14="http://schemas.microsoft.com/office/powerpoint/2010/main" val="2270159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endParaRPr lang="en-US" sz="2400">
              <a:solidFill>
                <a:srgbClr val="6577BA"/>
              </a:solidFill>
              <a:latin typeface="Arial" panose="020B0604020202020204"/>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255103" y="241442"/>
            <a:ext cx="10515600" cy="1087808"/>
          </a:xfrm>
        </p:spPr>
        <p:txBody>
          <a:bodyPr/>
          <a:lstStyle/>
          <a:p>
            <a:r>
              <a:rPr lang="fr-FR"/>
              <a:t>Brise-glace</a:t>
            </a:r>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838200" y="1452934"/>
            <a:ext cx="10909852" cy="4179240"/>
          </a:xfrm>
        </p:spPr>
        <p:txBody>
          <a:bodyPr vert="horz" lIns="91440" tIns="45720" rIns="91440" bIns="45720" rtlCol="0" anchor="t">
            <a:noAutofit/>
          </a:bodyPr>
          <a:lstStyle/>
          <a:p>
            <a:pPr marL="0" indent="0">
              <a:lnSpc>
                <a:spcPct val="114000"/>
              </a:lnSpc>
              <a:buNone/>
            </a:pPr>
            <a:r>
              <a:rPr lang="fr-FR" sz="2800" b="1" dirty="0">
                <a:solidFill>
                  <a:schemeClr val="tx2"/>
                </a:solidFill>
                <a:latin typeface="Arial"/>
                <a:cs typeface="Arial"/>
              </a:rPr>
              <a:t>Répartissez-vous en groupes de 2 à 3 personnes.</a:t>
            </a:r>
          </a:p>
          <a:p>
            <a:pPr marL="0" indent="0">
              <a:lnSpc>
                <a:spcPct val="113999"/>
              </a:lnSpc>
              <a:buNone/>
            </a:pPr>
            <a:endParaRPr lang="en-US" sz="1100" b="1" dirty="0">
              <a:solidFill>
                <a:schemeClr val="tx2"/>
              </a:solidFill>
              <a:latin typeface="Arial"/>
              <a:cs typeface="Arial"/>
            </a:endParaRPr>
          </a:p>
          <a:p>
            <a:pPr>
              <a:lnSpc>
                <a:spcPct val="114000"/>
              </a:lnSpc>
            </a:pPr>
            <a:r>
              <a:rPr lang="fr-FR" sz="2800" dirty="0">
                <a:latin typeface="Arial"/>
                <a:cs typeface="Arial"/>
              </a:rPr>
              <a:t>Une personne partagera trois « affirmations » la concernant : </a:t>
            </a:r>
            <a:br>
              <a:rPr lang="fr-FR" sz="2800" dirty="0">
                <a:latin typeface="Arial"/>
                <a:cs typeface="Arial"/>
              </a:rPr>
            </a:br>
            <a:r>
              <a:rPr lang="fr-FR" sz="2800" dirty="0">
                <a:latin typeface="Arial"/>
                <a:cs typeface="Arial"/>
              </a:rPr>
              <a:t>deux qui sont vraies et une qui ne l’est pas.</a:t>
            </a:r>
          </a:p>
          <a:p>
            <a:pPr>
              <a:lnSpc>
                <a:spcPct val="114000"/>
              </a:lnSpc>
            </a:pPr>
            <a:r>
              <a:rPr lang="fr-FR" sz="2800" dirty="0">
                <a:latin typeface="Arial"/>
                <a:cs typeface="Arial"/>
              </a:rPr>
              <a:t>Le reste du groupe essaie de deviner laquelle n’est pas vraie.</a:t>
            </a:r>
          </a:p>
          <a:p>
            <a:pPr>
              <a:lnSpc>
                <a:spcPct val="114000"/>
              </a:lnSpc>
            </a:pPr>
            <a:r>
              <a:rPr lang="fr-FR" sz="2800" dirty="0">
                <a:latin typeface="Arial"/>
                <a:cs typeface="Arial"/>
              </a:rPr>
              <a:t>Jouez à tour de rôle jusqu’à ce que le temps soit écoulé.  </a:t>
            </a:r>
          </a:p>
        </p:txBody>
      </p:sp>
    </p:spTree>
    <p:extLst>
      <p:ext uri="{BB962C8B-B14F-4D97-AF65-F5344CB8AC3E}">
        <p14:creationId xmlns:p14="http://schemas.microsoft.com/office/powerpoint/2010/main" val="35077050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D5B9CD9C-71B6-266F-27C3-35471F820F6C}"/>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4" name="Title 2">
            <a:extLst>
              <a:ext uri="{FF2B5EF4-FFF2-40B4-BE49-F238E27FC236}">
                <a16:creationId xmlns:a16="http://schemas.microsoft.com/office/drawing/2014/main" id="{5BE5100A-900B-06A2-8B58-50331332D230}"/>
              </a:ext>
            </a:extLst>
          </p:cNvPr>
          <p:cNvSpPr>
            <a:spLocks noGrp="1"/>
          </p:cNvSpPr>
          <p:nvPr>
            <p:ph type="title"/>
          </p:nvPr>
        </p:nvSpPr>
        <p:spPr>
          <a:xfrm>
            <a:off x="255103" y="241442"/>
            <a:ext cx="11482280" cy="1087808"/>
          </a:xfrm>
        </p:spPr>
        <p:txBody>
          <a:bodyPr>
            <a:normAutofit/>
          </a:bodyPr>
          <a:lstStyle/>
          <a:p>
            <a:r>
              <a:rPr lang="fr-FR">
                <a:latin typeface="Arial"/>
                <a:cs typeface="Arial"/>
              </a:rPr>
              <a:t>Principes fondamentaux</a:t>
            </a:r>
            <a:br>
              <a:rPr lang="fr-FR"/>
            </a:br>
            <a:endParaRPr lang="fr-FR"/>
          </a:p>
        </p:txBody>
      </p:sp>
      <p:sp>
        <p:nvSpPr>
          <p:cNvPr id="5" name="Content Placeholder 2">
            <a:extLst>
              <a:ext uri="{FF2B5EF4-FFF2-40B4-BE49-F238E27FC236}">
                <a16:creationId xmlns:a16="http://schemas.microsoft.com/office/drawing/2014/main" id="{9E3CFA37-52C0-D6AC-7E72-5A59F709C092}"/>
              </a:ext>
            </a:extLst>
          </p:cNvPr>
          <p:cNvSpPr>
            <a:spLocks noGrp="1"/>
          </p:cNvSpPr>
          <p:nvPr>
            <p:ph idx="1"/>
          </p:nvPr>
        </p:nvSpPr>
        <p:spPr>
          <a:xfrm>
            <a:off x="1151303" y="1425558"/>
            <a:ext cx="10471737" cy="4859134"/>
          </a:xfrm>
        </p:spPr>
        <p:txBody>
          <a:bodyPr vert="horz" lIns="91440" tIns="45720" rIns="91440" bIns="45720" rtlCol="0" anchor="t">
            <a:noAutofit/>
          </a:bodyPr>
          <a:lstStyle/>
          <a:p>
            <a:pPr>
              <a:lnSpc>
                <a:spcPct val="100000"/>
              </a:lnSpc>
            </a:pPr>
            <a:r>
              <a:rPr lang="fr-FR" sz="2100" dirty="0">
                <a:solidFill>
                  <a:schemeClr val="tx1"/>
                </a:solidFill>
                <a:latin typeface="Arial"/>
                <a:cs typeface="Arial"/>
              </a:rPr>
              <a:t>Utiliser souvent l’approche 7-1-7 pour améliorer continuellement les performances.</a:t>
            </a:r>
          </a:p>
          <a:p>
            <a:pPr>
              <a:lnSpc>
                <a:spcPct val="100000"/>
              </a:lnSpc>
            </a:pPr>
            <a:r>
              <a:rPr lang="fr-FR" sz="2100" dirty="0">
                <a:latin typeface="Arial"/>
                <a:cs typeface="Arial"/>
              </a:rPr>
              <a:t>L’approche 7-1-7 a été conçue comme une opportunité d’apprentissage. Elle est la plus efficace pour réaliser des évaluations transparentes, honnêtes et non punitives.</a:t>
            </a:r>
          </a:p>
          <a:p>
            <a:pPr>
              <a:lnSpc>
                <a:spcPct val="100000"/>
              </a:lnSpc>
            </a:pPr>
            <a:r>
              <a:rPr lang="fr-FR" sz="2100" dirty="0">
                <a:solidFill>
                  <a:schemeClr val="tx1"/>
                </a:solidFill>
                <a:latin typeface="Arial"/>
                <a:cs typeface="Arial"/>
              </a:rPr>
              <a:t>Chaque phase de l’approche 7-1-7 (à savoir la détection, la notification et la réponse précoce) est essentielle. </a:t>
            </a:r>
          </a:p>
          <a:p>
            <a:pPr>
              <a:lnSpc>
                <a:spcPct val="100000"/>
              </a:lnSpc>
            </a:pPr>
            <a:r>
              <a:rPr lang="fr-FR" sz="2100" dirty="0">
                <a:solidFill>
                  <a:schemeClr val="tx1"/>
                </a:solidFill>
                <a:latin typeface="Arial"/>
                <a:cs typeface="Arial"/>
              </a:rPr>
              <a:t>Plus vous utilisez l’approche 7-1-7 tôt, plus vous avez de chance de développer une réponse appropriée à l’épidémie.</a:t>
            </a:r>
          </a:p>
          <a:p>
            <a:pPr>
              <a:lnSpc>
                <a:spcPct val="100000"/>
              </a:lnSpc>
            </a:pPr>
            <a:r>
              <a:rPr lang="fr-FR" sz="2100" dirty="0">
                <a:solidFill>
                  <a:schemeClr val="tx1"/>
                </a:solidFill>
                <a:latin typeface="Arial"/>
                <a:cs typeface="Arial"/>
              </a:rPr>
              <a:t>L’approche 7-1-7 s’intègre de manière fluide aux cadres, aux mesures de planification, aux flux de travail et aux systèmes existants. </a:t>
            </a:r>
          </a:p>
          <a:p>
            <a:pPr>
              <a:lnSpc>
                <a:spcPct val="100000"/>
              </a:lnSpc>
            </a:pPr>
            <a:r>
              <a:rPr lang="fr-FR" sz="2100" dirty="0">
                <a:solidFill>
                  <a:schemeClr val="tx1"/>
                </a:solidFill>
                <a:latin typeface="Arial"/>
                <a:cs typeface="Arial"/>
              </a:rPr>
              <a:t>Impliquer de nombreuses parties prenantes, car l’approche 7-1-7 se concentre sur l’élimination d’un vaste éventail de goulets d’étranglement systémiques.</a:t>
            </a:r>
          </a:p>
        </p:txBody>
      </p:sp>
    </p:spTree>
    <p:extLst>
      <p:ext uri="{BB962C8B-B14F-4D97-AF65-F5344CB8AC3E}">
        <p14:creationId xmlns:p14="http://schemas.microsoft.com/office/powerpoint/2010/main" val="32776359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F45A5-825A-892C-6E5D-A0FD007F6B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25FC9-1340-270D-9F6B-56D082865F37}"/>
              </a:ext>
            </a:extLst>
          </p:cNvPr>
          <p:cNvSpPr>
            <a:spLocks noGrp="1"/>
          </p:cNvSpPr>
          <p:nvPr>
            <p:ph type="title"/>
          </p:nvPr>
        </p:nvSpPr>
        <p:spPr>
          <a:xfrm>
            <a:off x="259216" y="256268"/>
            <a:ext cx="11404463" cy="1001762"/>
          </a:xfrm>
        </p:spPr>
        <p:txBody>
          <a:bodyPr/>
          <a:lstStyle/>
          <a:p>
            <a:r>
              <a:rPr lang="fr-FR" sz="2800" dirty="0">
                <a:latin typeface="Arial"/>
                <a:cs typeface="Arial"/>
              </a:rPr>
              <a:t>Discussion en trio sur les principes fondamentaux de l’approche 7-1-7</a:t>
            </a:r>
          </a:p>
        </p:txBody>
      </p:sp>
      <p:sp>
        <p:nvSpPr>
          <p:cNvPr id="3" name="Text Placeholder 2">
            <a:extLst>
              <a:ext uri="{FF2B5EF4-FFF2-40B4-BE49-F238E27FC236}">
                <a16:creationId xmlns:a16="http://schemas.microsoft.com/office/drawing/2014/main" id="{5412F363-9F2D-15DF-9178-3CE5B7A85AFF}"/>
              </a:ext>
            </a:extLst>
          </p:cNvPr>
          <p:cNvSpPr>
            <a:spLocks noGrp="1"/>
          </p:cNvSpPr>
          <p:nvPr>
            <p:ph type="body" idx="1"/>
          </p:nvPr>
        </p:nvSpPr>
        <p:spPr>
          <a:xfrm>
            <a:off x="349931" y="973592"/>
            <a:ext cx="5157787" cy="823912"/>
          </a:xfrm>
        </p:spPr>
        <p:txBody>
          <a:bodyPr/>
          <a:lstStyle/>
          <a:p>
            <a:r>
              <a:rPr lang="fr-FR">
                <a:latin typeface="Arial"/>
                <a:cs typeface="Arial"/>
              </a:rPr>
              <a:t>Dans votre groupe</a:t>
            </a:r>
          </a:p>
        </p:txBody>
      </p:sp>
      <p:sp>
        <p:nvSpPr>
          <p:cNvPr id="4" name="Content Placeholder 3">
            <a:extLst>
              <a:ext uri="{FF2B5EF4-FFF2-40B4-BE49-F238E27FC236}">
                <a16:creationId xmlns:a16="http://schemas.microsoft.com/office/drawing/2014/main" id="{E043206A-C577-67DB-EA43-704526AACF3B}"/>
              </a:ext>
            </a:extLst>
          </p:cNvPr>
          <p:cNvSpPr>
            <a:spLocks noGrp="1"/>
          </p:cNvSpPr>
          <p:nvPr>
            <p:ph sz="half" idx="2"/>
          </p:nvPr>
        </p:nvSpPr>
        <p:spPr>
          <a:xfrm>
            <a:off x="349930" y="1905492"/>
            <a:ext cx="8436732" cy="4173325"/>
          </a:xfrm>
        </p:spPr>
        <p:txBody>
          <a:bodyPr vert="horz" lIns="91440" tIns="45720" rIns="91440" bIns="45720" rtlCol="0" anchor="t">
            <a:noAutofit/>
          </a:bodyPr>
          <a:lstStyle/>
          <a:p>
            <a:pPr>
              <a:lnSpc>
                <a:spcPct val="100000"/>
              </a:lnSpc>
            </a:pPr>
            <a:r>
              <a:rPr lang="fr-FR" dirty="0">
                <a:latin typeface="Arial"/>
                <a:cs typeface="Arial"/>
              </a:rPr>
              <a:t>Discuter du jeu de rôle. Questions de discussion suggérées :</a:t>
            </a:r>
          </a:p>
          <a:p>
            <a:pPr lvl="1">
              <a:lnSpc>
                <a:spcPct val="100000"/>
              </a:lnSpc>
            </a:pPr>
            <a:r>
              <a:rPr lang="fr-FR" sz="2200" dirty="0">
                <a:latin typeface="Arial"/>
                <a:cs typeface="Arial"/>
              </a:rPr>
              <a:t>Quel commentaire l’observateur a-t-il ?</a:t>
            </a:r>
          </a:p>
          <a:p>
            <a:pPr lvl="1">
              <a:lnSpc>
                <a:spcPct val="100000"/>
              </a:lnSpc>
            </a:pPr>
            <a:r>
              <a:rPr lang="fr-FR" sz="2200" dirty="0">
                <a:latin typeface="Arial"/>
                <a:cs typeface="Arial"/>
              </a:rPr>
              <a:t>Qu’est-ce qui s’est bien passé avec le jeu de rôle ?</a:t>
            </a:r>
          </a:p>
          <a:p>
            <a:pPr lvl="1">
              <a:lnSpc>
                <a:spcPct val="100000"/>
              </a:lnSpc>
            </a:pPr>
            <a:r>
              <a:rPr lang="fr-FR" sz="2200" dirty="0">
                <a:latin typeface="Arial"/>
                <a:cs typeface="Arial"/>
              </a:rPr>
              <a:t>Quelles questions pensez-vous que les participants pourraient poser sur le sujet ?</a:t>
            </a:r>
          </a:p>
          <a:p>
            <a:pPr lvl="1">
              <a:lnSpc>
                <a:spcPct val="100000"/>
              </a:lnSpc>
            </a:pPr>
            <a:endParaRPr lang="en-US" sz="2200" dirty="0">
              <a:latin typeface="Arial"/>
              <a:cs typeface="Arial"/>
            </a:endParaRPr>
          </a:p>
          <a:p>
            <a:pPr>
              <a:lnSpc>
                <a:spcPct val="100000"/>
              </a:lnSpc>
            </a:pPr>
            <a:r>
              <a:rPr lang="fr-FR" dirty="0">
                <a:latin typeface="Arial"/>
                <a:cs typeface="Arial"/>
              </a:rPr>
              <a:t>Ajouter toutes les questions de l’espace « Faisons le point ».</a:t>
            </a:r>
          </a:p>
        </p:txBody>
      </p:sp>
      <p:sp>
        <p:nvSpPr>
          <p:cNvPr id="13" name="Rectangle 12">
            <a:extLst>
              <a:ext uri="{FF2B5EF4-FFF2-40B4-BE49-F238E27FC236}">
                <a16:creationId xmlns:a16="http://schemas.microsoft.com/office/drawing/2014/main" id="{4C941654-4462-3206-56EB-22D954D545A8}"/>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F5FD36F-D71D-0885-DA52-02AFFC5D015B}"/>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71088C99-F8EA-0F20-DAC0-B6DF6F19D52E}"/>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42184630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E4B18-3794-556C-CAC8-CC40586B1A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C059C-43D9-27F3-BD60-08E9D7C5D8C2}"/>
              </a:ext>
            </a:extLst>
          </p:cNvPr>
          <p:cNvSpPr>
            <a:spLocks noGrp="1"/>
          </p:cNvSpPr>
          <p:nvPr>
            <p:ph type="title"/>
          </p:nvPr>
        </p:nvSpPr>
        <p:spPr>
          <a:xfrm>
            <a:off x="259217" y="256268"/>
            <a:ext cx="10515600" cy="1001762"/>
          </a:xfrm>
        </p:spPr>
        <p:txBody>
          <a:bodyPr/>
          <a:lstStyle/>
          <a:p>
            <a:r>
              <a:rPr lang="fr-FR">
                <a:latin typeface="Arial"/>
                <a:cs typeface="Arial"/>
              </a:rPr>
              <a:t>Discussion en plénière sur les principes fondamentaux de l’approche 7-1-7</a:t>
            </a:r>
          </a:p>
        </p:txBody>
      </p:sp>
      <p:sp>
        <p:nvSpPr>
          <p:cNvPr id="3" name="Text Placeholder 2">
            <a:extLst>
              <a:ext uri="{FF2B5EF4-FFF2-40B4-BE49-F238E27FC236}">
                <a16:creationId xmlns:a16="http://schemas.microsoft.com/office/drawing/2014/main" id="{334C198D-E6BA-F79F-45CD-047699F445C6}"/>
              </a:ext>
            </a:extLst>
          </p:cNvPr>
          <p:cNvSpPr>
            <a:spLocks noGrp="1"/>
          </p:cNvSpPr>
          <p:nvPr>
            <p:ph type="body" idx="1"/>
          </p:nvPr>
        </p:nvSpPr>
        <p:spPr>
          <a:xfrm>
            <a:off x="349931" y="1274530"/>
            <a:ext cx="5157787" cy="823912"/>
          </a:xfrm>
        </p:spPr>
        <p:txBody>
          <a:bodyPr/>
          <a:lstStyle/>
          <a:p>
            <a:r>
              <a:rPr lang="fr-FR" dirty="0">
                <a:latin typeface="Arial"/>
                <a:cs typeface="Arial"/>
              </a:rPr>
              <a:t>Questions de discussion</a:t>
            </a:r>
          </a:p>
        </p:txBody>
      </p:sp>
      <p:sp>
        <p:nvSpPr>
          <p:cNvPr id="4" name="Content Placeholder 3">
            <a:extLst>
              <a:ext uri="{FF2B5EF4-FFF2-40B4-BE49-F238E27FC236}">
                <a16:creationId xmlns:a16="http://schemas.microsoft.com/office/drawing/2014/main" id="{D112EBED-657F-1572-C86A-FAADFDF67A44}"/>
              </a:ext>
            </a:extLst>
          </p:cNvPr>
          <p:cNvSpPr>
            <a:spLocks noGrp="1"/>
          </p:cNvSpPr>
          <p:nvPr>
            <p:ph sz="half" idx="2"/>
          </p:nvPr>
        </p:nvSpPr>
        <p:spPr>
          <a:xfrm>
            <a:off x="349930" y="2206430"/>
            <a:ext cx="7864171" cy="4173325"/>
          </a:xfrm>
        </p:spPr>
        <p:txBody>
          <a:bodyPr vert="horz" lIns="91440" tIns="45720" rIns="91440" bIns="45720" rtlCol="0" anchor="t">
            <a:noAutofit/>
          </a:bodyPr>
          <a:lstStyle/>
          <a:p>
            <a:r>
              <a:rPr lang="fr-FR" sz="2400" dirty="0">
                <a:latin typeface="Arial"/>
                <a:cs typeface="Arial"/>
              </a:rPr>
              <a:t>Qu’est-ce qui s’est bien passé ?</a:t>
            </a:r>
          </a:p>
          <a:p>
            <a:r>
              <a:rPr lang="fr-FR" sz="2400" dirty="0">
                <a:latin typeface="Arial"/>
                <a:cs typeface="Arial"/>
              </a:rPr>
              <a:t>Qu’est-ce qui était difficile ?</a:t>
            </a:r>
          </a:p>
          <a:p>
            <a:r>
              <a:rPr lang="fr-FR" sz="2400" dirty="0">
                <a:latin typeface="Arial"/>
                <a:cs typeface="Arial"/>
              </a:rPr>
              <a:t>Quelles questions vous sont venues à l’esprit ?</a:t>
            </a:r>
          </a:p>
        </p:txBody>
      </p:sp>
      <p:sp>
        <p:nvSpPr>
          <p:cNvPr id="13" name="Rectangle 12">
            <a:extLst>
              <a:ext uri="{FF2B5EF4-FFF2-40B4-BE49-F238E27FC236}">
                <a16:creationId xmlns:a16="http://schemas.microsoft.com/office/drawing/2014/main" id="{91F2B360-064B-9E76-ECCF-1F669BEC35B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2DB3913F-367C-017B-F687-5B009D6530E3}"/>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AE0DA26C-54C5-8604-F4E1-E8DB85E0940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20764700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A0024-DBDF-99DB-4B47-89FF5141DD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A81126-3861-DB4F-67F9-55F6AA98FF83}"/>
              </a:ext>
            </a:extLst>
          </p:cNvPr>
          <p:cNvSpPr>
            <a:spLocks noGrp="1"/>
          </p:cNvSpPr>
          <p:nvPr>
            <p:ph type="title"/>
          </p:nvPr>
        </p:nvSpPr>
        <p:spPr/>
        <p:txBody>
          <a:bodyPr/>
          <a:lstStyle/>
          <a:p>
            <a:r>
              <a:rPr lang="fr-FR"/>
              <a:t>Utilisation de l’approche 7-1-7</a:t>
            </a:r>
          </a:p>
        </p:txBody>
      </p:sp>
      <p:sp>
        <p:nvSpPr>
          <p:cNvPr id="3" name="Text Placeholder 2">
            <a:extLst>
              <a:ext uri="{FF2B5EF4-FFF2-40B4-BE49-F238E27FC236}">
                <a16:creationId xmlns:a16="http://schemas.microsoft.com/office/drawing/2014/main" id="{5C84B3FD-AF22-4EB2-B20E-2810BE5AF11D}"/>
              </a:ext>
            </a:extLst>
          </p:cNvPr>
          <p:cNvSpPr>
            <a:spLocks noGrp="1"/>
          </p:cNvSpPr>
          <p:nvPr>
            <p:ph type="body" idx="1"/>
          </p:nvPr>
        </p:nvSpPr>
        <p:spPr/>
        <p:txBody>
          <a:bodyPr vert="horz" lIns="91440" tIns="45720" rIns="91440" bIns="45720" rtlCol="0" anchor="t">
            <a:noAutofit/>
          </a:bodyPr>
          <a:lstStyle/>
          <a:p>
            <a:r>
              <a:rPr lang="fr-FR" sz="3000">
                <a:latin typeface="Arial"/>
                <a:cs typeface="Arial"/>
              </a:rPr>
              <a:t>Reformulation</a:t>
            </a:r>
          </a:p>
        </p:txBody>
      </p:sp>
    </p:spTree>
    <p:extLst>
      <p:ext uri="{BB962C8B-B14F-4D97-AF65-F5344CB8AC3E}">
        <p14:creationId xmlns:p14="http://schemas.microsoft.com/office/powerpoint/2010/main" val="3839092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EA20B-2614-A51F-503B-4A08438C54F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3B80AE2B-C185-3843-D778-7BB8AC3C37CB}"/>
              </a:ext>
            </a:extLst>
          </p:cNvPr>
          <p:cNvPicPr>
            <a:picLocks noChangeAspect="1"/>
          </p:cNvPicPr>
          <p:nvPr/>
        </p:nvPicPr>
        <p:blipFill>
          <a:blip r:embed="rId3"/>
          <a:srcRect/>
          <a:stretch/>
        </p:blipFill>
        <p:spPr>
          <a:xfrm>
            <a:off x="6742746" y="1187958"/>
            <a:ext cx="5029200" cy="2703870"/>
          </a:xfrm>
          <a:prstGeom prst="rect">
            <a:avLst/>
          </a:prstGeom>
          <a:ln w="12700">
            <a:solidFill>
              <a:schemeClr val="tx2"/>
            </a:solidFill>
          </a:ln>
        </p:spPr>
      </p:pic>
      <p:sp>
        <p:nvSpPr>
          <p:cNvPr id="2" name="Title 1">
            <a:extLst>
              <a:ext uri="{FF2B5EF4-FFF2-40B4-BE49-F238E27FC236}">
                <a16:creationId xmlns:a16="http://schemas.microsoft.com/office/drawing/2014/main" id="{9703E274-C98E-2F0C-2E73-28C02CED5C72}"/>
              </a:ext>
            </a:extLst>
          </p:cNvPr>
          <p:cNvSpPr>
            <a:spLocks noGrp="1"/>
          </p:cNvSpPr>
          <p:nvPr>
            <p:ph type="title"/>
          </p:nvPr>
        </p:nvSpPr>
        <p:spPr>
          <a:xfrm>
            <a:off x="259217" y="256268"/>
            <a:ext cx="10515600" cy="1001762"/>
          </a:xfrm>
        </p:spPr>
        <p:txBody>
          <a:bodyPr/>
          <a:lstStyle/>
          <a:p>
            <a:r>
              <a:rPr lang="fr-FR">
                <a:latin typeface="Arial"/>
                <a:cs typeface="Arial"/>
              </a:rPr>
              <a:t>Reformulation de l’utilisation de l’approche 7-1-7</a:t>
            </a:r>
          </a:p>
        </p:txBody>
      </p:sp>
      <p:sp>
        <p:nvSpPr>
          <p:cNvPr id="3" name="Text Placeholder 2">
            <a:extLst>
              <a:ext uri="{FF2B5EF4-FFF2-40B4-BE49-F238E27FC236}">
                <a16:creationId xmlns:a16="http://schemas.microsoft.com/office/drawing/2014/main" id="{EEFB3D5F-9A35-DE5E-1FB9-FA43D5F71835}"/>
              </a:ext>
            </a:extLst>
          </p:cNvPr>
          <p:cNvSpPr>
            <a:spLocks noGrp="1"/>
          </p:cNvSpPr>
          <p:nvPr>
            <p:ph type="body" idx="1"/>
          </p:nvPr>
        </p:nvSpPr>
        <p:spPr>
          <a:xfrm>
            <a:off x="349931" y="973592"/>
            <a:ext cx="5157787" cy="823912"/>
          </a:xfrm>
        </p:spPr>
        <p:txBody>
          <a:bodyPr/>
          <a:lstStyle/>
          <a:p>
            <a:r>
              <a:rPr lang="fr-FR">
                <a:latin typeface="Arial"/>
                <a:cs typeface="Arial"/>
              </a:rPr>
              <a:t>Dans votre groupe</a:t>
            </a:r>
          </a:p>
        </p:txBody>
      </p:sp>
      <p:sp>
        <p:nvSpPr>
          <p:cNvPr id="4" name="Content Placeholder 3">
            <a:extLst>
              <a:ext uri="{FF2B5EF4-FFF2-40B4-BE49-F238E27FC236}">
                <a16:creationId xmlns:a16="http://schemas.microsoft.com/office/drawing/2014/main" id="{5CD332FF-DC6B-2CDA-D24E-4778536EEFD5}"/>
              </a:ext>
            </a:extLst>
          </p:cNvPr>
          <p:cNvSpPr>
            <a:spLocks noGrp="1"/>
          </p:cNvSpPr>
          <p:nvPr>
            <p:ph sz="half" idx="2"/>
          </p:nvPr>
        </p:nvSpPr>
        <p:spPr>
          <a:xfrm>
            <a:off x="349931" y="1905492"/>
            <a:ext cx="5898469" cy="4173325"/>
          </a:xfrm>
        </p:spPr>
        <p:txBody>
          <a:bodyPr vert="horz" lIns="91440" tIns="45720" rIns="91440" bIns="45720" rtlCol="0" anchor="t">
            <a:noAutofit/>
          </a:bodyPr>
          <a:lstStyle/>
          <a:p>
            <a:r>
              <a:rPr lang="fr-FR" sz="2000" dirty="0">
                <a:latin typeface="Arial"/>
                <a:cs typeface="Arial"/>
              </a:rPr>
              <a:t>Attribuer les rôles initiaux à chaque personne :</a:t>
            </a:r>
          </a:p>
          <a:p>
            <a:pPr lvl="1"/>
            <a:r>
              <a:rPr lang="fr-FR" dirty="0">
                <a:latin typeface="Arial"/>
                <a:cs typeface="Arial"/>
              </a:rPr>
              <a:t>Fournisseur de solution : expliquez la diapositive sélectionnée.</a:t>
            </a:r>
          </a:p>
          <a:p>
            <a:pPr lvl="1"/>
            <a:r>
              <a:rPr lang="fr-FR" dirty="0">
                <a:latin typeface="Arial"/>
                <a:cs typeface="Arial"/>
              </a:rPr>
              <a:t>Type de participant difficile : </a:t>
            </a:r>
            <a:r>
              <a:rPr lang="fr-FR" b="1" dirty="0">
                <a:latin typeface="Arial"/>
                <a:cs typeface="Arial"/>
              </a:rPr>
              <a:t>INSISTANT</a:t>
            </a:r>
            <a:endParaRPr lang="fr-FR" b="1">
              <a:latin typeface="Arial"/>
              <a:cs typeface="Arial"/>
            </a:endParaRPr>
          </a:p>
          <a:p>
            <a:pPr lvl="1"/>
            <a:r>
              <a:rPr lang="fr-FR" dirty="0">
                <a:latin typeface="Arial"/>
                <a:cs typeface="Arial"/>
              </a:rPr>
              <a:t>Observateur</a:t>
            </a:r>
          </a:p>
          <a:p>
            <a:r>
              <a:rPr lang="fr-FR" sz="2000" dirty="0">
                <a:latin typeface="Arial"/>
                <a:cs typeface="Arial"/>
              </a:rPr>
              <a:t>L’animateur dispose de 1 à 2 minutes pour enseigner la diapositive.</a:t>
            </a:r>
          </a:p>
          <a:p>
            <a:pPr lvl="1"/>
            <a:r>
              <a:rPr lang="fr-FR" sz="1800" dirty="0">
                <a:latin typeface="Arial"/>
                <a:cs typeface="Arial"/>
              </a:rPr>
              <a:t>Expliquez la diapositive. Ne vous contentez pas de la lire !</a:t>
            </a:r>
          </a:p>
          <a:p>
            <a:r>
              <a:rPr lang="fr-FR" sz="2000" dirty="0">
                <a:latin typeface="Arial"/>
                <a:cs typeface="Arial"/>
              </a:rPr>
              <a:t>Le participant difficile posera des questions en fonction de son « type ». </a:t>
            </a:r>
          </a:p>
          <a:p>
            <a:r>
              <a:rPr lang="fr-FR" sz="2000" dirty="0">
                <a:latin typeface="Arial"/>
                <a:cs typeface="Arial"/>
              </a:rPr>
              <a:t>Alterner les rôles et recommencer 2 fois afin que chaque personne puisse être animateur si possible.</a:t>
            </a:r>
          </a:p>
        </p:txBody>
      </p:sp>
      <p:sp>
        <p:nvSpPr>
          <p:cNvPr id="15" name="Rectangle 14">
            <a:extLst>
              <a:ext uri="{FF2B5EF4-FFF2-40B4-BE49-F238E27FC236}">
                <a16:creationId xmlns:a16="http://schemas.microsoft.com/office/drawing/2014/main" id="{08A1378C-29F3-A976-CCB8-3A75F828EF70}"/>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4">
            <a:extLst>
              <a:ext uri="{FF2B5EF4-FFF2-40B4-BE49-F238E27FC236}">
                <a16:creationId xmlns:a16="http://schemas.microsoft.com/office/drawing/2014/main" id="{F17C5C59-5AD5-CE92-0784-9F2853141285}"/>
              </a:ext>
            </a:extLst>
          </p:cNvPr>
          <p:cNvSpPr>
            <a:spLocks noGrp="1"/>
          </p:cNvSpPr>
          <p:nvPr>
            <p:ph type="body" sz="quarter" idx="3"/>
          </p:nvPr>
        </p:nvSpPr>
        <p:spPr>
          <a:xfrm>
            <a:off x="6820805" y="3946434"/>
            <a:ext cx="4880429" cy="823912"/>
          </a:xfrm>
        </p:spPr>
        <p:txBody>
          <a:bodyPr/>
          <a:lstStyle/>
          <a:p>
            <a:r>
              <a:rPr lang="fr-FR">
                <a:latin typeface="Arial"/>
                <a:cs typeface="Arial"/>
              </a:rPr>
              <a:t>Durée</a:t>
            </a:r>
          </a:p>
        </p:txBody>
      </p:sp>
      <p:sp>
        <p:nvSpPr>
          <p:cNvPr id="17" name="Content Placeholder 5">
            <a:extLst>
              <a:ext uri="{FF2B5EF4-FFF2-40B4-BE49-F238E27FC236}">
                <a16:creationId xmlns:a16="http://schemas.microsoft.com/office/drawing/2014/main" id="{D8269F5A-7197-766A-DFE2-017546D68574}"/>
              </a:ext>
            </a:extLst>
          </p:cNvPr>
          <p:cNvSpPr>
            <a:spLocks noGrp="1"/>
          </p:cNvSpPr>
          <p:nvPr>
            <p:ph sz="quarter" idx="4"/>
          </p:nvPr>
        </p:nvSpPr>
        <p:spPr>
          <a:xfrm>
            <a:off x="6838678" y="4832209"/>
            <a:ext cx="4933268" cy="1445128"/>
          </a:xfrm>
        </p:spPr>
        <p:txBody>
          <a:bodyPr vert="horz" lIns="91440" tIns="45720" rIns="91440" bIns="45720" rtlCol="0" anchor="t">
            <a:noAutofit/>
          </a:bodyPr>
          <a:lstStyle/>
          <a:p>
            <a:r>
              <a:rPr lang="fr-FR" sz="1800" dirty="0">
                <a:latin typeface="Arial"/>
                <a:cs typeface="Arial"/>
              </a:rPr>
              <a:t>10 minutes de jeu de rôle</a:t>
            </a:r>
          </a:p>
          <a:p>
            <a:pPr lvl="1"/>
            <a:r>
              <a:rPr lang="fr-FR" sz="1600" dirty="0">
                <a:latin typeface="Arial"/>
                <a:cs typeface="Arial"/>
              </a:rPr>
              <a:t>Environ 3 minutes par personne</a:t>
            </a:r>
          </a:p>
          <a:p>
            <a:r>
              <a:rPr lang="fr-FR" sz="1800" dirty="0">
                <a:latin typeface="Arial"/>
                <a:cs typeface="Arial"/>
              </a:rPr>
              <a:t>5 minutes de discussion en petits groupes</a:t>
            </a:r>
          </a:p>
          <a:p>
            <a:r>
              <a:rPr lang="fr-FR" sz="1800" dirty="0">
                <a:latin typeface="Arial"/>
                <a:cs typeface="Arial"/>
              </a:rPr>
              <a:t>5 minutes de discussion en séance plénière</a:t>
            </a:r>
          </a:p>
        </p:txBody>
      </p:sp>
    </p:spTree>
    <p:extLst>
      <p:ext uri="{BB962C8B-B14F-4D97-AF65-F5344CB8AC3E}">
        <p14:creationId xmlns:p14="http://schemas.microsoft.com/office/powerpoint/2010/main" val="26253369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078BF-7A64-253E-FC51-AEFC598DE4E7}"/>
            </a:ext>
          </a:extLst>
        </p:cNvPr>
        <p:cNvGrpSpPr/>
        <p:nvPr/>
      </p:nvGrpSpPr>
      <p:grpSpPr>
        <a:xfrm>
          <a:off x="0" y="0"/>
          <a:ext cx="0" cy="0"/>
          <a:chOff x="0" y="0"/>
          <a:chExt cx="0" cy="0"/>
        </a:xfrm>
      </p:grpSpPr>
      <p:sp>
        <p:nvSpPr>
          <p:cNvPr id="29" name="Title 28">
            <a:extLst>
              <a:ext uri="{FF2B5EF4-FFF2-40B4-BE49-F238E27FC236}">
                <a16:creationId xmlns:a16="http://schemas.microsoft.com/office/drawing/2014/main" id="{802907DA-22EB-548B-5972-46E3AFA9ABAB}"/>
              </a:ext>
            </a:extLst>
          </p:cNvPr>
          <p:cNvSpPr>
            <a:spLocks noGrp="1"/>
          </p:cNvSpPr>
          <p:nvPr>
            <p:ph type="title"/>
          </p:nvPr>
        </p:nvSpPr>
        <p:spPr/>
        <p:txBody>
          <a:bodyPr/>
          <a:lstStyle/>
          <a:p>
            <a:r>
              <a:rPr lang="fr-FR">
                <a:latin typeface="Arial"/>
                <a:cs typeface="Arial"/>
              </a:rPr>
              <a:t>Principales étapes de l’utilisation de la cible 7-1-7</a:t>
            </a:r>
          </a:p>
          <a:p>
            <a:endParaRPr lang="en-US">
              <a:cs typeface="Arial"/>
            </a:endParaRPr>
          </a:p>
        </p:txBody>
      </p:sp>
      <p:sp>
        <p:nvSpPr>
          <p:cNvPr id="297" name="Rectangle: Rounded Corners 296">
            <a:extLst>
              <a:ext uri="{FF2B5EF4-FFF2-40B4-BE49-F238E27FC236}">
                <a16:creationId xmlns:a16="http://schemas.microsoft.com/office/drawing/2014/main" id="{0224F8B7-7C85-FD50-48C8-7405B3764008}"/>
              </a:ext>
            </a:extLst>
          </p:cNvPr>
          <p:cNvSpPr/>
          <p:nvPr/>
        </p:nvSpPr>
        <p:spPr>
          <a:xfrm>
            <a:off x="1312611" y="1591847"/>
            <a:ext cx="7969550" cy="733805"/>
          </a:xfrm>
          <a:prstGeom prst="roundRect">
            <a:avLst/>
          </a:prstGeom>
          <a:solidFill>
            <a:srgbClr val="D864C8"/>
          </a:solidFill>
          <a:ln>
            <a:solidFill>
              <a:schemeClr val="bg1"/>
            </a:solidFill>
          </a:ln>
        </p:spPr>
        <p:style>
          <a:lnRef idx="1">
            <a:schemeClr val="accent1"/>
          </a:lnRef>
          <a:fillRef idx="2">
            <a:schemeClr val="accent1"/>
          </a:fillRef>
          <a:effectRef idx="1">
            <a:schemeClr val="accent1"/>
          </a:effectRef>
          <a:fontRef idx="minor">
            <a:schemeClr val="dk1"/>
          </a:fontRef>
        </p:style>
        <p:txBody>
          <a:bodyPr rtlCol="0" anchor="ctr"/>
          <a:lstStyle/>
          <a:p>
            <a:r>
              <a:rPr lang="fr-FR" sz="2000" dirty="0">
                <a:solidFill>
                  <a:schemeClr val="bg1"/>
                </a:solidFill>
                <a:latin typeface="Arial"/>
                <a:ea typeface="Arial"/>
                <a:cs typeface="Calibri"/>
              </a:rPr>
              <a:t>     Collecter des données sur la promptitude et évaluer les  </a:t>
            </a:r>
            <a:br>
              <a:rPr lang="fr-FR" sz="2000" dirty="0">
                <a:solidFill>
                  <a:schemeClr val="bg1"/>
                </a:solidFill>
                <a:latin typeface="Arial"/>
                <a:ea typeface="Arial"/>
                <a:cs typeface="Calibri"/>
              </a:rPr>
            </a:br>
            <a:r>
              <a:rPr lang="fr-FR" sz="2000" dirty="0">
                <a:solidFill>
                  <a:schemeClr val="bg1"/>
                </a:solidFill>
                <a:latin typeface="Arial"/>
                <a:ea typeface="Arial"/>
                <a:cs typeface="Calibri"/>
              </a:rPr>
              <a:t>        performances de l’approche 7-1-7 </a:t>
            </a:r>
          </a:p>
        </p:txBody>
      </p:sp>
      <p:sp>
        <p:nvSpPr>
          <p:cNvPr id="299" name="Oval 298">
            <a:extLst>
              <a:ext uri="{FF2B5EF4-FFF2-40B4-BE49-F238E27FC236}">
                <a16:creationId xmlns:a16="http://schemas.microsoft.com/office/drawing/2014/main" id="{7FD12368-65C8-A859-FDBA-1D15690E3E09}"/>
              </a:ext>
            </a:extLst>
          </p:cNvPr>
          <p:cNvSpPr/>
          <p:nvPr/>
        </p:nvSpPr>
        <p:spPr>
          <a:xfrm>
            <a:off x="1024539" y="1602204"/>
            <a:ext cx="722431" cy="705511"/>
          </a:xfrm>
          <a:prstGeom prst="ellipse">
            <a:avLst/>
          </a:prstGeom>
          <a:solidFill>
            <a:srgbClr val="D864C8"/>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4" name="Rectangle: Rounded Corners 303">
            <a:extLst>
              <a:ext uri="{FF2B5EF4-FFF2-40B4-BE49-F238E27FC236}">
                <a16:creationId xmlns:a16="http://schemas.microsoft.com/office/drawing/2014/main" id="{64E4702F-9D47-3435-F77A-7FF099B3D4AC}"/>
              </a:ext>
            </a:extLst>
          </p:cNvPr>
          <p:cNvSpPr/>
          <p:nvPr/>
        </p:nvSpPr>
        <p:spPr>
          <a:xfrm>
            <a:off x="1753689" y="2424833"/>
            <a:ext cx="7862227" cy="720438"/>
          </a:xfrm>
          <a:prstGeom prst="roundRect">
            <a:avLst/>
          </a:prstGeom>
          <a:solidFill>
            <a:srgbClr val="DC749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a:solidFill>
                  <a:schemeClr val="bg1"/>
                </a:solidFill>
                <a:latin typeface="Arial"/>
                <a:ea typeface="Arial"/>
                <a:cs typeface="+mn-lt"/>
              </a:rPr>
              <a:t>    Identifier les goulets d’étranglement et les facteurs favorisants</a:t>
            </a:r>
          </a:p>
        </p:txBody>
      </p:sp>
      <p:sp>
        <p:nvSpPr>
          <p:cNvPr id="305" name="Oval 304">
            <a:extLst>
              <a:ext uri="{FF2B5EF4-FFF2-40B4-BE49-F238E27FC236}">
                <a16:creationId xmlns:a16="http://schemas.microsoft.com/office/drawing/2014/main" id="{A16B7D5E-A3A4-E5CE-2988-170F0CECE361}"/>
              </a:ext>
            </a:extLst>
          </p:cNvPr>
          <p:cNvSpPr/>
          <p:nvPr/>
        </p:nvSpPr>
        <p:spPr>
          <a:xfrm>
            <a:off x="1393406" y="2427373"/>
            <a:ext cx="722431" cy="708560"/>
          </a:xfrm>
          <a:prstGeom prst="ellipse">
            <a:avLst/>
          </a:prstGeom>
          <a:solidFill>
            <a:srgbClr val="DC749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Rectangle: Rounded Corners 306">
            <a:extLst>
              <a:ext uri="{FF2B5EF4-FFF2-40B4-BE49-F238E27FC236}">
                <a16:creationId xmlns:a16="http://schemas.microsoft.com/office/drawing/2014/main" id="{C83382B5-B1E6-E1C6-E2E3-76CB3EB76C91}"/>
              </a:ext>
            </a:extLst>
          </p:cNvPr>
          <p:cNvSpPr/>
          <p:nvPr/>
        </p:nvSpPr>
        <p:spPr>
          <a:xfrm>
            <a:off x="2079160" y="3269659"/>
            <a:ext cx="7862227" cy="712341"/>
          </a:xfrm>
          <a:prstGeom prst="roundRect">
            <a:avLst/>
          </a:prstGeom>
          <a:solidFill>
            <a:srgbClr val="E18F5F"/>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a:solidFill>
                  <a:schemeClr val="bg1"/>
                </a:solidFill>
                <a:latin typeface="Arial"/>
                <a:ea typeface="Arial"/>
                <a:cs typeface="+mn-lt"/>
              </a:rPr>
              <a:t>     Définir les actions immédiates et à plus long terme </a:t>
            </a:r>
          </a:p>
        </p:txBody>
      </p:sp>
      <p:sp>
        <p:nvSpPr>
          <p:cNvPr id="308" name="Oval 307">
            <a:extLst>
              <a:ext uri="{FF2B5EF4-FFF2-40B4-BE49-F238E27FC236}">
                <a16:creationId xmlns:a16="http://schemas.microsoft.com/office/drawing/2014/main" id="{3CBE6EDE-BC77-3993-8F55-F36EF0D62AAC}"/>
              </a:ext>
            </a:extLst>
          </p:cNvPr>
          <p:cNvSpPr/>
          <p:nvPr/>
        </p:nvSpPr>
        <p:spPr>
          <a:xfrm>
            <a:off x="1710110" y="3274165"/>
            <a:ext cx="722431" cy="708560"/>
          </a:xfrm>
          <a:prstGeom prst="ellipse">
            <a:avLst/>
          </a:prstGeom>
          <a:solidFill>
            <a:srgbClr val="E18F5F"/>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Rectangle: Rounded Corners 309">
            <a:extLst>
              <a:ext uri="{FF2B5EF4-FFF2-40B4-BE49-F238E27FC236}">
                <a16:creationId xmlns:a16="http://schemas.microsoft.com/office/drawing/2014/main" id="{5EEA4DC9-46E2-6E9B-16AB-A4E2B999934B}"/>
              </a:ext>
            </a:extLst>
          </p:cNvPr>
          <p:cNvSpPr/>
          <p:nvPr/>
        </p:nvSpPr>
        <p:spPr>
          <a:xfrm>
            <a:off x="2393900" y="4116364"/>
            <a:ext cx="7862227" cy="720438"/>
          </a:xfrm>
          <a:prstGeom prst="roundRect">
            <a:avLst/>
          </a:prstGeom>
          <a:solidFill>
            <a:srgbClr val="ABA142"/>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2000" dirty="0">
                <a:solidFill>
                  <a:schemeClr val="bg1"/>
                </a:solidFill>
                <a:latin typeface="Arial"/>
                <a:ea typeface="Arial"/>
                <a:cs typeface="+mn-lt"/>
              </a:rPr>
              <a:t>        Consolider régulièrement les données et suivre les avancées </a:t>
            </a:r>
            <a:br>
              <a:rPr lang="fr-FR" sz="2000" dirty="0">
                <a:solidFill>
                  <a:schemeClr val="bg1"/>
                </a:solidFill>
                <a:latin typeface="Arial"/>
                <a:ea typeface="Arial"/>
                <a:cs typeface="+mn-lt"/>
              </a:rPr>
            </a:br>
            <a:r>
              <a:rPr lang="fr-FR" sz="2000" dirty="0">
                <a:solidFill>
                  <a:schemeClr val="bg1"/>
                </a:solidFill>
                <a:latin typeface="Arial"/>
                <a:ea typeface="Arial"/>
                <a:cs typeface="+mn-lt"/>
              </a:rPr>
              <a:t>        des actions mises en place </a:t>
            </a:r>
          </a:p>
        </p:txBody>
      </p:sp>
      <p:sp>
        <p:nvSpPr>
          <p:cNvPr id="311" name="Oval 310">
            <a:extLst>
              <a:ext uri="{FF2B5EF4-FFF2-40B4-BE49-F238E27FC236}">
                <a16:creationId xmlns:a16="http://schemas.microsoft.com/office/drawing/2014/main" id="{1E98E395-E7B8-71B5-ADC7-E024391CD5B7}"/>
              </a:ext>
            </a:extLst>
          </p:cNvPr>
          <p:cNvSpPr/>
          <p:nvPr/>
        </p:nvSpPr>
        <p:spPr>
          <a:xfrm>
            <a:off x="2034257" y="4120117"/>
            <a:ext cx="722431" cy="719933"/>
          </a:xfrm>
          <a:prstGeom prst="ellipse">
            <a:avLst/>
          </a:prstGeom>
          <a:solidFill>
            <a:srgbClr val="ABA14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3" name="Rectangle: Rounded Corners 312">
            <a:extLst>
              <a:ext uri="{FF2B5EF4-FFF2-40B4-BE49-F238E27FC236}">
                <a16:creationId xmlns:a16="http://schemas.microsoft.com/office/drawing/2014/main" id="{5F61547D-5040-D6A3-3779-3E4AF0113204}"/>
              </a:ext>
            </a:extLst>
          </p:cNvPr>
          <p:cNvSpPr/>
          <p:nvPr/>
        </p:nvSpPr>
        <p:spPr>
          <a:xfrm>
            <a:off x="2708638" y="4961190"/>
            <a:ext cx="7862227" cy="720438"/>
          </a:xfrm>
          <a:prstGeom prst="roundRect">
            <a:avLst/>
          </a:prstGeom>
          <a:solidFill>
            <a:schemeClr val="accent1"/>
          </a:solidFill>
          <a:ln>
            <a:solidFill>
              <a:schemeClr val="bg1"/>
            </a:solidFill>
          </a:ln>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r>
              <a:rPr lang="fr-FR" sz="1900" dirty="0">
                <a:solidFill>
                  <a:schemeClr val="bg1"/>
                </a:solidFill>
                <a:latin typeface="Arial"/>
                <a:ea typeface="Arial"/>
                <a:cs typeface="+mn-lt"/>
              </a:rPr>
              <a:t>       Synthétiser et utiliser les résultats à des fins de planification, de </a:t>
            </a:r>
            <a:br>
              <a:rPr lang="fr-FR" sz="1900" dirty="0">
                <a:solidFill>
                  <a:schemeClr val="bg1"/>
                </a:solidFill>
                <a:latin typeface="Arial"/>
                <a:ea typeface="Arial"/>
                <a:cs typeface="+mn-lt"/>
              </a:rPr>
            </a:br>
            <a:r>
              <a:rPr lang="fr-FR" sz="1900" dirty="0">
                <a:solidFill>
                  <a:schemeClr val="bg1"/>
                </a:solidFill>
                <a:latin typeface="Arial"/>
                <a:ea typeface="Arial"/>
                <a:cs typeface="+mn-lt"/>
              </a:rPr>
              <a:t>       financement et de plaidoyer </a:t>
            </a:r>
          </a:p>
        </p:txBody>
      </p:sp>
      <p:sp>
        <p:nvSpPr>
          <p:cNvPr id="314" name="Oval 313">
            <a:extLst>
              <a:ext uri="{FF2B5EF4-FFF2-40B4-BE49-F238E27FC236}">
                <a16:creationId xmlns:a16="http://schemas.microsoft.com/office/drawing/2014/main" id="{A51B74FC-7FAF-871B-7D93-2C1A3CD76DA1}"/>
              </a:ext>
            </a:extLst>
          </p:cNvPr>
          <p:cNvSpPr/>
          <p:nvPr/>
        </p:nvSpPr>
        <p:spPr>
          <a:xfrm>
            <a:off x="2348997" y="4964943"/>
            <a:ext cx="722431" cy="716657"/>
          </a:xfrm>
          <a:prstGeom prst="ellipse">
            <a:avLst/>
          </a:prstGeom>
          <a:solidFill>
            <a:schemeClr val="accent1"/>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850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E4A8F-0E35-2886-A8B7-237AEDB96B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B1F2DA-59C3-C10A-FC1E-39B1A6FB84AE}"/>
              </a:ext>
            </a:extLst>
          </p:cNvPr>
          <p:cNvSpPr>
            <a:spLocks noGrp="1"/>
          </p:cNvSpPr>
          <p:nvPr>
            <p:ph type="title"/>
          </p:nvPr>
        </p:nvSpPr>
        <p:spPr>
          <a:xfrm>
            <a:off x="259217" y="256268"/>
            <a:ext cx="10515600" cy="1001762"/>
          </a:xfrm>
        </p:spPr>
        <p:txBody>
          <a:bodyPr/>
          <a:lstStyle/>
          <a:p>
            <a:r>
              <a:rPr lang="fr-FR">
                <a:latin typeface="Arial"/>
                <a:cs typeface="Arial"/>
              </a:rPr>
              <a:t>Discuter en trio de l’utilisation de l’approche 7-1-7</a:t>
            </a:r>
          </a:p>
        </p:txBody>
      </p:sp>
      <p:sp>
        <p:nvSpPr>
          <p:cNvPr id="3" name="Text Placeholder 2">
            <a:extLst>
              <a:ext uri="{FF2B5EF4-FFF2-40B4-BE49-F238E27FC236}">
                <a16:creationId xmlns:a16="http://schemas.microsoft.com/office/drawing/2014/main" id="{C38EBFB5-63F0-E6E4-1DC1-91DD006B0EE2}"/>
              </a:ext>
            </a:extLst>
          </p:cNvPr>
          <p:cNvSpPr>
            <a:spLocks noGrp="1"/>
          </p:cNvSpPr>
          <p:nvPr>
            <p:ph type="body" idx="1"/>
          </p:nvPr>
        </p:nvSpPr>
        <p:spPr>
          <a:xfrm>
            <a:off x="349931" y="973592"/>
            <a:ext cx="5157787" cy="823912"/>
          </a:xfrm>
        </p:spPr>
        <p:txBody>
          <a:bodyPr/>
          <a:lstStyle/>
          <a:p>
            <a:r>
              <a:rPr lang="fr-FR">
                <a:latin typeface="Arial"/>
                <a:cs typeface="Arial"/>
              </a:rPr>
              <a:t>Dans votre groupe</a:t>
            </a:r>
          </a:p>
        </p:txBody>
      </p:sp>
      <p:sp>
        <p:nvSpPr>
          <p:cNvPr id="4" name="Content Placeholder 3">
            <a:extLst>
              <a:ext uri="{FF2B5EF4-FFF2-40B4-BE49-F238E27FC236}">
                <a16:creationId xmlns:a16="http://schemas.microsoft.com/office/drawing/2014/main" id="{015510B9-3C55-CC45-7332-E69989E39C13}"/>
              </a:ext>
            </a:extLst>
          </p:cNvPr>
          <p:cNvSpPr>
            <a:spLocks noGrp="1"/>
          </p:cNvSpPr>
          <p:nvPr>
            <p:ph sz="half" idx="2"/>
          </p:nvPr>
        </p:nvSpPr>
        <p:spPr>
          <a:xfrm>
            <a:off x="349930" y="1905492"/>
            <a:ext cx="8678586" cy="4173325"/>
          </a:xfrm>
        </p:spPr>
        <p:txBody>
          <a:bodyPr vert="horz" lIns="91440" tIns="45720" rIns="91440" bIns="45720" rtlCol="0" anchor="t">
            <a:noAutofit/>
          </a:bodyPr>
          <a:lstStyle/>
          <a:p>
            <a:pPr>
              <a:lnSpc>
                <a:spcPct val="100000"/>
              </a:lnSpc>
            </a:pPr>
            <a:r>
              <a:rPr lang="fr-FR" sz="2400" dirty="0">
                <a:latin typeface="Arial"/>
                <a:cs typeface="Arial"/>
              </a:rPr>
              <a:t>Discuter du jeu de rôle. Questions de discussion </a:t>
            </a:r>
            <a:br>
              <a:rPr lang="fr-FR" sz="2400" dirty="0">
                <a:latin typeface="Arial"/>
                <a:cs typeface="Arial"/>
              </a:rPr>
            </a:br>
            <a:r>
              <a:rPr lang="fr-FR" sz="2400" dirty="0">
                <a:latin typeface="Arial"/>
                <a:cs typeface="Arial"/>
              </a:rPr>
              <a:t>suggérées :</a:t>
            </a:r>
          </a:p>
          <a:p>
            <a:pPr lvl="1">
              <a:lnSpc>
                <a:spcPct val="100000"/>
              </a:lnSpc>
            </a:pPr>
            <a:r>
              <a:rPr lang="fr-FR" sz="2400" dirty="0">
                <a:latin typeface="Arial"/>
                <a:cs typeface="Arial"/>
              </a:rPr>
              <a:t>Quel commentaire l’observateur a-t-il ?</a:t>
            </a:r>
          </a:p>
          <a:p>
            <a:pPr lvl="1">
              <a:lnSpc>
                <a:spcPct val="100000"/>
              </a:lnSpc>
            </a:pPr>
            <a:r>
              <a:rPr lang="fr-FR" sz="2400" dirty="0">
                <a:latin typeface="Arial"/>
                <a:cs typeface="Arial"/>
              </a:rPr>
              <a:t>Qu’est-ce qui s’est bien passé avec le jeu de rôle ?</a:t>
            </a:r>
          </a:p>
          <a:p>
            <a:pPr lvl="1">
              <a:lnSpc>
                <a:spcPct val="100000"/>
              </a:lnSpc>
            </a:pPr>
            <a:r>
              <a:rPr lang="fr-FR" sz="2400" dirty="0">
                <a:latin typeface="Arial"/>
                <a:cs typeface="Arial"/>
              </a:rPr>
              <a:t>Quelles questions pensez-vous que les participants pourraient poser sur le sujet ?</a:t>
            </a:r>
          </a:p>
          <a:p>
            <a:pPr>
              <a:lnSpc>
                <a:spcPct val="100000"/>
              </a:lnSpc>
            </a:pPr>
            <a:r>
              <a:rPr lang="fr-FR" sz="2400" dirty="0">
                <a:latin typeface="Arial"/>
                <a:cs typeface="Arial"/>
              </a:rPr>
              <a:t>Ajouter toutes les questions de l’espace « Faisons le point ».</a:t>
            </a:r>
          </a:p>
        </p:txBody>
      </p:sp>
      <p:sp>
        <p:nvSpPr>
          <p:cNvPr id="13" name="Rectangle 12">
            <a:extLst>
              <a:ext uri="{FF2B5EF4-FFF2-40B4-BE49-F238E27FC236}">
                <a16:creationId xmlns:a16="http://schemas.microsoft.com/office/drawing/2014/main" id="{F2C6BA7C-0FC9-43D1-6FF9-6929347D4CAE}"/>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1CBD70E-46F0-3063-68BA-04939D0306C3}"/>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3D8D8120-821B-D1DE-48AC-1D69B0402129}"/>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28028366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F5216-A66B-667A-4BB3-7C5AD7B504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D933FF-B2C6-B1D3-D916-12ACC38B8ED3}"/>
              </a:ext>
            </a:extLst>
          </p:cNvPr>
          <p:cNvSpPr>
            <a:spLocks noGrp="1"/>
          </p:cNvSpPr>
          <p:nvPr>
            <p:ph type="title"/>
          </p:nvPr>
        </p:nvSpPr>
        <p:spPr>
          <a:xfrm>
            <a:off x="259217" y="256268"/>
            <a:ext cx="10515600" cy="1001762"/>
          </a:xfrm>
        </p:spPr>
        <p:txBody>
          <a:bodyPr/>
          <a:lstStyle/>
          <a:p>
            <a:r>
              <a:rPr lang="fr-FR" sz="2800" dirty="0">
                <a:latin typeface="Arial"/>
                <a:cs typeface="Arial"/>
              </a:rPr>
              <a:t>Discuter en plénière de l’utilisation de l’approche 7-1-7</a:t>
            </a:r>
          </a:p>
        </p:txBody>
      </p:sp>
      <p:sp>
        <p:nvSpPr>
          <p:cNvPr id="3" name="Text Placeholder 2">
            <a:extLst>
              <a:ext uri="{FF2B5EF4-FFF2-40B4-BE49-F238E27FC236}">
                <a16:creationId xmlns:a16="http://schemas.microsoft.com/office/drawing/2014/main" id="{381300DF-87B1-1052-E6EB-6C55689CB3DA}"/>
              </a:ext>
            </a:extLst>
          </p:cNvPr>
          <p:cNvSpPr>
            <a:spLocks noGrp="1"/>
          </p:cNvSpPr>
          <p:nvPr>
            <p:ph type="body" idx="1"/>
          </p:nvPr>
        </p:nvSpPr>
        <p:spPr>
          <a:xfrm>
            <a:off x="349931" y="973592"/>
            <a:ext cx="5157787" cy="823912"/>
          </a:xfrm>
        </p:spPr>
        <p:txBody>
          <a:bodyPr/>
          <a:lstStyle/>
          <a:p>
            <a:r>
              <a:rPr lang="fr-FR">
                <a:latin typeface="Arial"/>
                <a:cs typeface="Arial"/>
              </a:rPr>
              <a:t>Questions de discussion</a:t>
            </a:r>
          </a:p>
        </p:txBody>
      </p:sp>
      <p:sp>
        <p:nvSpPr>
          <p:cNvPr id="4" name="Content Placeholder 3">
            <a:extLst>
              <a:ext uri="{FF2B5EF4-FFF2-40B4-BE49-F238E27FC236}">
                <a16:creationId xmlns:a16="http://schemas.microsoft.com/office/drawing/2014/main" id="{6A0D7B54-A1A2-3C9A-1C2D-FDCD38926CE8}"/>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fr-FR" sz="2400" dirty="0">
                <a:latin typeface="Arial"/>
                <a:cs typeface="Arial"/>
              </a:rPr>
              <a:t>Qu’est-ce qui s’est bien passé ?</a:t>
            </a:r>
          </a:p>
          <a:p>
            <a:r>
              <a:rPr lang="fr-FR" sz="2400" dirty="0">
                <a:latin typeface="Arial"/>
                <a:cs typeface="Arial"/>
              </a:rPr>
              <a:t>Qu’est-ce qui était difficile ?</a:t>
            </a:r>
          </a:p>
          <a:p>
            <a:r>
              <a:rPr lang="fr-FR" sz="2400" dirty="0">
                <a:latin typeface="Arial"/>
                <a:cs typeface="Arial"/>
              </a:rPr>
              <a:t>Quelles questions vous sont venues à l’esprit ?</a:t>
            </a:r>
          </a:p>
        </p:txBody>
      </p:sp>
      <p:sp>
        <p:nvSpPr>
          <p:cNvPr id="13" name="Rectangle 12">
            <a:extLst>
              <a:ext uri="{FF2B5EF4-FFF2-40B4-BE49-F238E27FC236}">
                <a16:creationId xmlns:a16="http://schemas.microsoft.com/office/drawing/2014/main" id="{644CEF8F-6F7F-C99D-B4E2-0A35B9DA3B7A}"/>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E122962F-D4C8-5971-6EE7-E653DF8A085A}"/>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36F56B9A-09D9-3677-AF4A-15EE803F3465}"/>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10685966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618DA-E266-B0E8-EA24-599CD16BF0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25DA86-0681-5795-F1BA-D31F19FBEE01}"/>
              </a:ext>
            </a:extLst>
          </p:cNvPr>
          <p:cNvSpPr>
            <a:spLocks noGrp="1"/>
          </p:cNvSpPr>
          <p:nvPr>
            <p:ph type="title"/>
          </p:nvPr>
        </p:nvSpPr>
        <p:spPr/>
        <p:txBody>
          <a:bodyPr/>
          <a:lstStyle/>
          <a:p>
            <a:r>
              <a:rPr lang="fr-FR" sz="5400" dirty="0"/>
              <a:t>Adoption de l’approche 7-1-7</a:t>
            </a:r>
          </a:p>
        </p:txBody>
      </p:sp>
      <p:sp>
        <p:nvSpPr>
          <p:cNvPr id="3" name="Text Placeholder 2">
            <a:extLst>
              <a:ext uri="{FF2B5EF4-FFF2-40B4-BE49-F238E27FC236}">
                <a16:creationId xmlns:a16="http://schemas.microsoft.com/office/drawing/2014/main" id="{5DEE024F-9DA3-A11B-527A-7E3CF5CC08AF}"/>
              </a:ext>
            </a:extLst>
          </p:cNvPr>
          <p:cNvSpPr>
            <a:spLocks noGrp="1"/>
          </p:cNvSpPr>
          <p:nvPr>
            <p:ph type="body" idx="1"/>
          </p:nvPr>
        </p:nvSpPr>
        <p:spPr/>
        <p:txBody>
          <a:bodyPr vert="horz" lIns="91440" tIns="45720" rIns="91440" bIns="45720" rtlCol="0" anchor="t">
            <a:noAutofit/>
          </a:bodyPr>
          <a:lstStyle/>
          <a:p>
            <a:r>
              <a:rPr lang="fr-FR" sz="3000">
                <a:latin typeface="Arial"/>
                <a:cs typeface="Arial"/>
              </a:rPr>
              <a:t>Reformulation</a:t>
            </a:r>
          </a:p>
        </p:txBody>
      </p:sp>
    </p:spTree>
    <p:extLst>
      <p:ext uri="{BB962C8B-B14F-4D97-AF65-F5344CB8AC3E}">
        <p14:creationId xmlns:p14="http://schemas.microsoft.com/office/powerpoint/2010/main" val="16165671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9C7AD-0FA2-BF22-D043-F473F77D1BF8}"/>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8B897E73-14B1-4B90-0BC4-0E927CA3F57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42157" y="1277060"/>
            <a:ext cx="5029200" cy="2696066"/>
          </a:xfrm>
          <a:prstGeom prst="rect">
            <a:avLst/>
          </a:prstGeom>
          <a:ln w="12700">
            <a:solidFill>
              <a:schemeClr val="tx2"/>
            </a:solidFill>
          </a:ln>
        </p:spPr>
      </p:pic>
      <p:sp>
        <p:nvSpPr>
          <p:cNvPr id="12" name="Rectangle 11">
            <a:extLst>
              <a:ext uri="{FF2B5EF4-FFF2-40B4-BE49-F238E27FC236}">
                <a16:creationId xmlns:a16="http://schemas.microsoft.com/office/drawing/2014/main" id="{50871390-E618-970F-741F-E81905E9B3CB}"/>
              </a:ext>
            </a:extLst>
          </p:cNvPr>
          <p:cNvSpPr/>
          <p:nvPr/>
        </p:nvSpPr>
        <p:spPr>
          <a:xfrm>
            <a:off x="6742746" y="4193280"/>
            <a:ext cx="5029200" cy="2242352"/>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8BCFAB-5148-2766-2951-7CAB5EDAB783}"/>
              </a:ext>
            </a:extLst>
          </p:cNvPr>
          <p:cNvSpPr>
            <a:spLocks noGrp="1"/>
          </p:cNvSpPr>
          <p:nvPr>
            <p:ph type="title"/>
          </p:nvPr>
        </p:nvSpPr>
        <p:spPr>
          <a:xfrm>
            <a:off x="259217" y="256268"/>
            <a:ext cx="10515600" cy="1001762"/>
          </a:xfrm>
        </p:spPr>
        <p:txBody>
          <a:bodyPr/>
          <a:lstStyle/>
          <a:p>
            <a:r>
              <a:rPr lang="fr-FR">
                <a:latin typeface="Arial"/>
                <a:cs typeface="Arial"/>
              </a:rPr>
              <a:t>Reformulation de l’adoption de l’approche 7-1-7</a:t>
            </a:r>
          </a:p>
        </p:txBody>
      </p:sp>
      <p:sp>
        <p:nvSpPr>
          <p:cNvPr id="3" name="Text Placeholder 2">
            <a:extLst>
              <a:ext uri="{FF2B5EF4-FFF2-40B4-BE49-F238E27FC236}">
                <a16:creationId xmlns:a16="http://schemas.microsoft.com/office/drawing/2014/main" id="{8B4DF200-B5CE-7427-1679-DA10C1D94E75}"/>
              </a:ext>
            </a:extLst>
          </p:cNvPr>
          <p:cNvSpPr>
            <a:spLocks noGrp="1"/>
          </p:cNvSpPr>
          <p:nvPr>
            <p:ph type="body" idx="1"/>
          </p:nvPr>
        </p:nvSpPr>
        <p:spPr>
          <a:xfrm>
            <a:off x="349931" y="648472"/>
            <a:ext cx="5157787" cy="823912"/>
          </a:xfrm>
        </p:spPr>
        <p:txBody>
          <a:bodyPr/>
          <a:lstStyle/>
          <a:p>
            <a:r>
              <a:rPr lang="fr-FR" dirty="0">
                <a:latin typeface="Arial"/>
                <a:cs typeface="Arial"/>
              </a:rPr>
              <a:t>Dans votre groupe</a:t>
            </a:r>
          </a:p>
        </p:txBody>
      </p:sp>
      <p:sp>
        <p:nvSpPr>
          <p:cNvPr id="4" name="Content Placeholder 3">
            <a:extLst>
              <a:ext uri="{FF2B5EF4-FFF2-40B4-BE49-F238E27FC236}">
                <a16:creationId xmlns:a16="http://schemas.microsoft.com/office/drawing/2014/main" id="{C1706F03-6C23-C291-6A60-061474E40351}"/>
              </a:ext>
            </a:extLst>
          </p:cNvPr>
          <p:cNvSpPr>
            <a:spLocks noGrp="1"/>
          </p:cNvSpPr>
          <p:nvPr>
            <p:ph sz="half" idx="2"/>
          </p:nvPr>
        </p:nvSpPr>
        <p:spPr>
          <a:xfrm>
            <a:off x="349931" y="1580372"/>
            <a:ext cx="6321514" cy="4173325"/>
          </a:xfrm>
        </p:spPr>
        <p:txBody>
          <a:bodyPr vert="horz" lIns="91440" tIns="45720" rIns="91440" bIns="45720" rtlCol="0" anchor="t">
            <a:noAutofit/>
          </a:bodyPr>
          <a:lstStyle/>
          <a:p>
            <a:pPr>
              <a:lnSpc>
                <a:spcPct val="100000"/>
              </a:lnSpc>
            </a:pPr>
            <a:r>
              <a:rPr lang="fr-FR" sz="2000" dirty="0">
                <a:latin typeface="Arial"/>
                <a:cs typeface="Arial"/>
              </a:rPr>
              <a:t>Attribuer les rôles initiaux à chaque personne :</a:t>
            </a:r>
          </a:p>
          <a:p>
            <a:pPr lvl="1">
              <a:lnSpc>
                <a:spcPct val="100000"/>
              </a:lnSpc>
            </a:pPr>
            <a:r>
              <a:rPr lang="fr-FR" dirty="0">
                <a:latin typeface="Arial"/>
                <a:cs typeface="Arial"/>
              </a:rPr>
              <a:t>Fournisseur de solution : expliquez la diapositive sélectionnée.</a:t>
            </a:r>
          </a:p>
          <a:p>
            <a:pPr lvl="1">
              <a:lnSpc>
                <a:spcPct val="100000"/>
              </a:lnSpc>
            </a:pPr>
            <a:r>
              <a:rPr lang="fr-FR" dirty="0">
                <a:latin typeface="Arial"/>
                <a:cs typeface="Arial"/>
              </a:rPr>
              <a:t>Type de participant difficile : </a:t>
            </a:r>
            <a:r>
              <a:rPr lang="fr-FR" b="1" dirty="0">
                <a:latin typeface="Arial"/>
                <a:cs typeface="Arial"/>
              </a:rPr>
              <a:t>JEU DE POUVOIR</a:t>
            </a:r>
          </a:p>
          <a:p>
            <a:pPr lvl="1">
              <a:lnSpc>
                <a:spcPct val="100000"/>
              </a:lnSpc>
            </a:pPr>
            <a:r>
              <a:rPr lang="fr-FR" dirty="0">
                <a:latin typeface="Arial"/>
                <a:cs typeface="Arial"/>
              </a:rPr>
              <a:t>Observateur</a:t>
            </a:r>
          </a:p>
          <a:p>
            <a:pPr>
              <a:lnSpc>
                <a:spcPct val="100000"/>
              </a:lnSpc>
            </a:pPr>
            <a:r>
              <a:rPr lang="fr-FR" sz="2000" dirty="0">
                <a:latin typeface="Arial"/>
                <a:cs typeface="Arial"/>
              </a:rPr>
              <a:t>L’animateur dispose d’environ 1 à 2 minutes pour enseigner la diapositive.</a:t>
            </a:r>
          </a:p>
          <a:p>
            <a:pPr lvl="1">
              <a:lnSpc>
                <a:spcPct val="100000"/>
              </a:lnSpc>
            </a:pPr>
            <a:r>
              <a:rPr lang="fr-FR" sz="1800" dirty="0">
                <a:latin typeface="Arial"/>
                <a:cs typeface="Arial"/>
              </a:rPr>
              <a:t>Expliquez la diapositive. Ne vous contentez pas </a:t>
            </a:r>
            <a:br>
              <a:rPr lang="fr-FR" sz="1800" dirty="0">
                <a:latin typeface="Arial"/>
                <a:cs typeface="Arial"/>
              </a:rPr>
            </a:br>
            <a:r>
              <a:rPr lang="fr-FR" sz="1800" dirty="0">
                <a:latin typeface="Arial"/>
                <a:cs typeface="Arial"/>
              </a:rPr>
              <a:t>de la lire !</a:t>
            </a:r>
          </a:p>
          <a:p>
            <a:pPr>
              <a:lnSpc>
                <a:spcPct val="100000"/>
              </a:lnSpc>
            </a:pPr>
            <a:r>
              <a:rPr lang="fr-FR" sz="2000" dirty="0">
                <a:latin typeface="Arial"/>
                <a:cs typeface="Arial"/>
              </a:rPr>
              <a:t>Le participant difficile posera des questions en fonction de son « type ». </a:t>
            </a:r>
          </a:p>
          <a:p>
            <a:pPr>
              <a:lnSpc>
                <a:spcPct val="100000"/>
              </a:lnSpc>
            </a:pPr>
            <a:r>
              <a:rPr lang="fr-FR" sz="2000" dirty="0">
                <a:latin typeface="Arial"/>
                <a:cs typeface="Arial"/>
              </a:rPr>
              <a:t>Alterner les rôles et recommencer 2 fois afin que chaque personne puisse être animateur si possible.</a:t>
            </a:r>
          </a:p>
        </p:txBody>
      </p:sp>
      <p:sp>
        <p:nvSpPr>
          <p:cNvPr id="5" name="Text Placeholder 4">
            <a:extLst>
              <a:ext uri="{FF2B5EF4-FFF2-40B4-BE49-F238E27FC236}">
                <a16:creationId xmlns:a16="http://schemas.microsoft.com/office/drawing/2014/main" id="{7BFAAF56-FF77-2DB8-B628-8A36F31E4C1A}"/>
              </a:ext>
            </a:extLst>
          </p:cNvPr>
          <p:cNvSpPr>
            <a:spLocks noGrp="1"/>
          </p:cNvSpPr>
          <p:nvPr>
            <p:ph type="body" sz="quarter" idx="3"/>
          </p:nvPr>
        </p:nvSpPr>
        <p:spPr>
          <a:xfrm>
            <a:off x="6820805" y="3946434"/>
            <a:ext cx="4880429" cy="823912"/>
          </a:xfrm>
        </p:spPr>
        <p:txBody>
          <a:bodyPr/>
          <a:lstStyle/>
          <a:p>
            <a:r>
              <a:rPr lang="fr-FR">
                <a:latin typeface="Arial"/>
                <a:cs typeface="Arial"/>
              </a:rPr>
              <a:t>Durée</a:t>
            </a:r>
          </a:p>
        </p:txBody>
      </p:sp>
      <p:sp>
        <p:nvSpPr>
          <p:cNvPr id="6" name="Content Placeholder 5">
            <a:extLst>
              <a:ext uri="{FF2B5EF4-FFF2-40B4-BE49-F238E27FC236}">
                <a16:creationId xmlns:a16="http://schemas.microsoft.com/office/drawing/2014/main" id="{8988422D-5320-6CEA-D302-6551FD71F834}"/>
              </a:ext>
            </a:extLst>
          </p:cNvPr>
          <p:cNvSpPr>
            <a:spLocks noGrp="1"/>
          </p:cNvSpPr>
          <p:nvPr>
            <p:ph sz="quarter" idx="4"/>
          </p:nvPr>
        </p:nvSpPr>
        <p:spPr>
          <a:xfrm>
            <a:off x="6838677" y="4832209"/>
            <a:ext cx="5003391" cy="1445128"/>
          </a:xfrm>
        </p:spPr>
        <p:txBody>
          <a:bodyPr vert="horz" lIns="91440" tIns="45720" rIns="91440" bIns="45720" rtlCol="0" anchor="t">
            <a:noAutofit/>
          </a:bodyPr>
          <a:lstStyle/>
          <a:p>
            <a:r>
              <a:rPr lang="fr-FR" sz="1800" dirty="0">
                <a:latin typeface="Arial"/>
                <a:cs typeface="Arial"/>
              </a:rPr>
              <a:t>10 minutes de jeu de rôle</a:t>
            </a:r>
          </a:p>
          <a:p>
            <a:pPr lvl="1"/>
            <a:r>
              <a:rPr lang="fr-FR" sz="1600" dirty="0">
                <a:latin typeface="Arial"/>
                <a:cs typeface="Arial"/>
              </a:rPr>
              <a:t>Environ 3 minutes par personne</a:t>
            </a:r>
          </a:p>
          <a:p>
            <a:r>
              <a:rPr lang="fr-FR" sz="1800" dirty="0">
                <a:latin typeface="Arial"/>
                <a:cs typeface="Arial"/>
              </a:rPr>
              <a:t>5 minutes de discussion en petits groupes</a:t>
            </a:r>
          </a:p>
          <a:p>
            <a:r>
              <a:rPr lang="fr-FR" sz="1800" dirty="0">
                <a:latin typeface="Arial"/>
                <a:cs typeface="Arial"/>
              </a:rPr>
              <a:t>5 minutes de discussion en séance plénière</a:t>
            </a:r>
          </a:p>
        </p:txBody>
      </p:sp>
    </p:spTree>
    <p:extLst>
      <p:ext uri="{BB962C8B-B14F-4D97-AF65-F5344CB8AC3E}">
        <p14:creationId xmlns:p14="http://schemas.microsoft.com/office/powerpoint/2010/main" val="3667831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813E6-649E-28AB-601B-631B0709D5D0}"/>
            </a:ext>
          </a:extLst>
        </p:cNvPr>
        <p:cNvGrpSpPr/>
        <p:nvPr/>
      </p:nvGrpSpPr>
      <p:grpSpPr>
        <a:xfrm>
          <a:off x="0" y="0"/>
          <a:ext cx="0" cy="0"/>
          <a:chOff x="0" y="0"/>
          <a:chExt cx="0" cy="0"/>
        </a:xfrm>
      </p:grpSpPr>
      <p:sp>
        <p:nvSpPr>
          <p:cNvPr id="4" name="Title 2">
            <a:extLst>
              <a:ext uri="{FF2B5EF4-FFF2-40B4-BE49-F238E27FC236}">
                <a16:creationId xmlns:a16="http://schemas.microsoft.com/office/drawing/2014/main" id="{798A55E7-800F-1EDC-3427-C43FC9BED382}"/>
              </a:ext>
            </a:extLst>
          </p:cNvPr>
          <p:cNvSpPr>
            <a:spLocks noGrp="1"/>
          </p:cNvSpPr>
          <p:nvPr>
            <p:ph type="title"/>
          </p:nvPr>
        </p:nvSpPr>
        <p:spPr>
          <a:xfrm>
            <a:off x="562842" y="1508767"/>
            <a:ext cx="3633237" cy="2282808"/>
          </a:xfrm>
        </p:spPr>
        <p:txBody>
          <a:bodyPr anchor="b">
            <a:normAutofit/>
          </a:bodyPr>
          <a:lstStyle/>
          <a:p>
            <a:r>
              <a:rPr lang="fr-FR" sz="3000" dirty="0"/>
              <a:t>Aperçu de la série de formations techniques à l’approche 7-1-7</a:t>
            </a:r>
          </a:p>
        </p:txBody>
      </p:sp>
      <p:sp>
        <p:nvSpPr>
          <p:cNvPr id="5" name="Content Placeholder 2">
            <a:extLst>
              <a:ext uri="{FF2B5EF4-FFF2-40B4-BE49-F238E27FC236}">
                <a16:creationId xmlns:a16="http://schemas.microsoft.com/office/drawing/2014/main" id="{E29C8A2B-7B83-13D7-3B40-10301B2C9E51}"/>
              </a:ext>
            </a:extLst>
          </p:cNvPr>
          <p:cNvSpPr>
            <a:spLocks noGrp="1"/>
          </p:cNvSpPr>
          <p:nvPr>
            <p:ph idx="1"/>
          </p:nvPr>
        </p:nvSpPr>
        <p:spPr>
          <a:xfrm>
            <a:off x="5138223" y="602764"/>
            <a:ext cx="6272322" cy="6001236"/>
          </a:xfrm>
          <a:noFill/>
        </p:spPr>
        <p:txBody>
          <a:bodyPr vert="horz" lIns="91440" tIns="45720" rIns="91440" bIns="45720" rtlCol="0" anchor="t">
            <a:normAutofit lnSpcReduction="10000"/>
          </a:bodyPr>
          <a:lstStyle/>
          <a:p>
            <a:pPr marL="0" indent="0">
              <a:buNone/>
            </a:pPr>
            <a:r>
              <a:rPr lang="fr-FR" b="1" dirty="0">
                <a:solidFill>
                  <a:schemeClr val="tx2"/>
                </a:solidFill>
                <a:latin typeface="Arial"/>
                <a:cs typeface="Arial"/>
              </a:rPr>
              <a:t>Jour 1</a:t>
            </a:r>
          </a:p>
          <a:p>
            <a:pPr marL="0" indent="0">
              <a:buNone/>
            </a:pPr>
            <a:r>
              <a:rPr lang="fr-FR" dirty="0">
                <a:solidFill>
                  <a:schemeClr val="tx1"/>
                </a:solidFill>
                <a:latin typeface="Arial"/>
                <a:cs typeface="Arial"/>
              </a:rPr>
              <a:t>Introduction à la cible 7-1-7 et aux revues des premières actions</a:t>
            </a:r>
          </a:p>
          <a:p>
            <a:pPr marL="0" indent="0">
              <a:buNone/>
            </a:pPr>
            <a:endParaRPr lang="en-US" dirty="0"/>
          </a:p>
          <a:p>
            <a:pPr marL="0" indent="0">
              <a:buNone/>
            </a:pPr>
            <a:r>
              <a:rPr lang="fr-FR" b="1" dirty="0">
                <a:solidFill>
                  <a:schemeClr val="tx2"/>
                </a:solidFill>
                <a:latin typeface="Arial"/>
                <a:cs typeface="Arial"/>
              </a:rPr>
              <a:t>Jour 2</a:t>
            </a:r>
          </a:p>
          <a:p>
            <a:pPr marL="0" indent="0">
              <a:buNone/>
            </a:pPr>
            <a:r>
              <a:rPr lang="fr-FR" dirty="0">
                <a:solidFill>
                  <a:schemeClr val="tx1"/>
                </a:solidFill>
                <a:latin typeface="Arial"/>
                <a:cs typeface="Arial"/>
              </a:rPr>
              <a:t>Utilisation de la cible 7-1-7 pour l’amélioration des performances</a:t>
            </a:r>
          </a:p>
          <a:p>
            <a:pPr marL="0" indent="0">
              <a:buNone/>
            </a:pPr>
            <a:endParaRPr lang="en-US" sz="2000" b="1" dirty="0"/>
          </a:p>
          <a:p>
            <a:pPr marL="0" indent="0">
              <a:buNone/>
            </a:pPr>
            <a:r>
              <a:rPr lang="fr-FR" b="1" dirty="0">
                <a:solidFill>
                  <a:schemeClr val="tx2"/>
                </a:solidFill>
                <a:latin typeface="Arial"/>
                <a:cs typeface="Arial"/>
              </a:rPr>
              <a:t>Jour 3</a:t>
            </a:r>
          </a:p>
          <a:p>
            <a:pPr marL="0" indent="0">
              <a:buNone/>
            </a:pPr>
            <a:r>
              <a:rPr lang="fr-FR" dirty="0">
                <a:solidFill>
                  <a:schemeClr val="tx1"/>
                </a:solidFill>
                <a:latin typeface="Arial"/>
                <a:cs typeface="Arial"/>
              </a:rPr>
              <a:t>Utilisation de la cible 7-1-7 (suite) + adoption de l’approche 7-1-7 pour une utilisation régulière</a:t>
            </a:r>
          </a:p>
          <a:p>
            <a:pPr marL="0" indent="0">
              <a:buNone/>
            </a:pPr>
            <a:endParaRPr lang="en-US" dirty="0">
              <a:solidFill>
                <a:schemeClr val="tx1"/>
              </a:solidFill>
              <a:latin typeface="Arial"/>
              <a:cs typeface="Arial"/>
            </a:endParaRPr>
          </a:p>
          <a:p>
            <a:pPr marL="0" indent="0">
              <a:buNone/>
            </a:pPr>
            <a:r>
              <a:rPr lang="fr-FR" b="1" dirty="0">
                <a:solidFill>
                  <a:schemeClr val="tx2"/>
                </a:solidFill>
                <a:latin typeface="Arial"/>
                <a:cs typeface="Arial"/>
              </a:rPr>
              <a:t>Jour 4</a:t>
            </a:r>
          </a:p>
          <a:p>
            <a:pPr marL="0" indent="0">
              <a:buNone/>
            </a:pPr>
            <a:r>
              <a:rPr lang="fr-FR" dirty="0">
                <a:solidFill>
                  <a:schemeClr val="tx1"/>
                </a:solidFill>
                <a:latin typeface="Arial"/>
                <a:cs typeface="Arial"/>
              </a:rPr>
              <a:t>Planification de l’adoption et de l’utilisation de l’approche 7-1-7 + activités de reformulation + prochaines étapes</a:t>
            </a:r>
          </a:p>
          <a:p>
            <a:pPr marL="0" indent="0">
              <a:buNone/>
            </a:pPr>
            <a:endParaRPr lang="en-US" dirty="0"/>
          </a:p>
        </p:txBody>
      </p:sp>
      <p:sp>
        <p:nvSpPr>
          <p:cNvPr id="16" name="TextBox 15">
            <a:extLst>
              <a:ext uri="{FF2B5EF4-FFF2-40B4-BE49-F238E27FC236}">
                <a16:creationId xmlns:a16="http://schemas.microsoft.com/office/drawing/2014/main" id="{D897B5A5-6E02-5740-6E01-F6E0534295AD}"/>
              </a:ext>
            </a:extLst>
          </p:cNvPr>
          <p:cNvSpPr txBox="1"/>
          <p:nvPr/>
        </p:nvSpPr>
        <p:spPr>
          <a:xfrm>
            <a:off x="-100361" y="-122663"/>
            <a:ext cx="0" cy="0"/>
          </a:xfrm>
          <a:prstGeom prst="rect">
            <a:avLst/>
          </a:prstGeom>
        </p:spPr>
        <p:txBody>
          <a:bodyPr vert="horz" wrap="none" lIns="0" tIns="0" rIns="0" bIns="45720" rtlCol="0" anchor="t">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6577BA"/>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9B69764E-F905-0F5D-09C5-12C58F225DE4}"/>
              </a:ext>
            </a:extLst>
          </p:cNvPr>
          <p:cNvSpPr/>
          <p:nvPr/>
        </p:nvSpPr>
        <p:spPr>
          <a:xfrm>
            <a:off x="4741538" y="4854102"/>
            <a:ext cx="6935931" cy="1498410"/>
          </a:xfrm>
          <a:prstGeom prst="roundRect">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110159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5760361-7B2A-F12F-DC58-00427E033239}"/>
              </a:ext>
            </a:extLst>
          </p:cNvPr>
          <p:cNvSpPr txBox="1">
            <a:spLocks/>
          </p:cNvSpPr>
          <p:nvPr/>
        </p:nvSpPr>
        <p:spPr>
          <a:xfrm>
            <a:off x="1302381" y="2745435"/>
            <a:ext cx="2924180" cy="1282691"/>
          </a:xfrm>
          <a:prstGeom prst="rect">
            <a:avLst/>
          </a:prstGeom>
          <a:ln>
            <a:noFill/>
          </a:ln>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Implanter dans le système de santé publique</a:t>
            </a:r>
          </a:p>
        </p:txBody>
      </p:sp>
      <p:sp>
        <p:nvSpPr>
          <p:cNvPr id="8" name="Title 1">
            <a:extLst>
              <a:ext uri="{FF2B5EF4-FFF2-40B4-BE49-F238E27FC236}">
                <a16:creationId xmlns:a16="http://schemas.microsoft.com/office/drawing/2014/main" id="{67869C37-5589-02E5-F94A-48334B7687EB}"/>
              </a:ext>
            </a:extLst>
          </p:cNvPr>
          <p:cNvSpPr txBox="1">
            <a:spLocks/>
          </p:cNvSpPr>
          <p:nvPr/>
        </p:nvSpPr>
        <p:spPr>
          <a:xfrm>
            <a:off x="4778688" y="2720915"/>
            <a:ext cx="2779402" cy="956103"/>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Cartographier les parties prenantes et les systèmes existants</a:t>
            </a:r>
          </a:p>
        </p:txBody>
      </p:sp>
      <p:sp>
        <p:nvSpPr>
          <p:cNvPr id="10" name="Title 1">
            <a:extLst>
              <a:ext uri="{FF2B5EF4-FFF2-40B4-BE49-F238E27FC236}">
                <a16:creationId xmlns:a16="http://schemas.microsoft.com/office/drawing/2014/main" id="{BBB3AABD-1703-E504-8B65-FC356E2D3E62}"/>
              </a:ext>
            </a:extLst>
          </p:cNvPr>
          <p:cNvSpPr txBox="1">
            <a:spLocks/>
          </p:cNvSpPr>
          <p:nvPr/>
        </p:nvSpPr>
        <p:spPr>
          <a:xfrm>
            <a:off x="8370953" y="2727782"/>
            <a:ext cx="2518667" cy="941847"/>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Impliquer les </a:t>
            </a:r>
            <a:b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b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parties prenantes</a:t>
            </a:r>
          </a:p>
        </p:txBody>
      </p:sp>
      <p:sp>
        <p:nvSpPr>
          <p:cNvPr id="14" name="Title 1">
            <a:extLst>
              <a:ext uri="{FF2B5EF4-FFF2-40B4-BE49-F238E27FC236}">
                <a16:creationId xmlns:a16="http://schemas.microsoft.com/office/drawing/2014/main" id="{7177E6A0-DE91-21EE-BBD0-F5AA1C074BF3}"/>
              </a:ext>
            </a:extLst>
          </p:cNvPr>
          <p:cNvSpPr txBox="1">
            <a:spLocks/>
          </p:cNvSpPr>
          <p:nvPr/>
        </p:nvSpPr>
        <p:spPr>
          <a:xfrm>
            <a:off x="5374640" y="5104354"/>
            <a:ext cx="1595120" cy="67612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Former le personnel</a:t>
            </a:r>
          </a:p>
        </p:txBody>
      </p:sp>
      <p:sp>
        <p:nvSpPr>
          <p:cNvPr id="16" name="Title 1">
            <a:extLst>
              <a:ext uri="{FF2B5EF4-FFF2-40B4-BE49-F238E27FC236}">
                <a16:creationId xmlns:a16="http://schemas.microsoft.com/office/drawing/2014/main" id="{94CC4F4F-E2B6-2DA3-1BF0-21A622AA0D09}"/>
              </a:ext>
            </a:extLst>
          </p:cNvPr>
          <p:cNvSpPr txBox="1">
            <a:spLocks/>
          </p:cNvSpPr>
          <p:nvPr/>
        </p:nvSpPr>
        <p:spPr>
          <a:xfrm>
            <a:off x="1376346" y="5151753"/>
            <a:ext cx="2660290"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Intégrer dans les </a:t>
            </a:r>
            <a:b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br>
            <a:r>
              <a:rPr kumimoji="0" lang="fr-FR" sz="2000" b="0" i="0" u="none" strike="noStrike" cap="none" normalizeH="0" baseline="0" noProof="0" dirty="0">
                <a:ln>
                  <a:noFill/>
                </a:ln>
                <a:solidFill>
                  <a:schemeClr val="tx1"/>
                </a:solidFill>
                <a:effectLst/>
                <a:uLnTx/>
                <a:uFillTx/>
                <a:latin typeface="Arial" panose="020B0604020202020204" pitchFamily="34" charset="0"/>
                <a:ea typeface="Arial"/>
                <a:cs typeface="+mj-cs"/>
              </a:rPr>
              <a:t>flux de travail</a:t>
            </a:r>
          </a:p>
        </p:txBody>
      </p:sp>
      <p:sp>
        <p:nvSpPr>
          <p:cNvPr id="20" name="Title 1">
            <a:extLst>
              <a:ext uri="{FF2B5EF4-FFF2-40B4-BE49-F238E27FC236}">
                <a16:creationId xmlns:a16="http://schemas.microsoft.com/office/drawing/2014/main" id="{B5964994-E7E3-ECE1-83FC-8F0579DB1999}"/>
              </a:ext>
            </a:extLst>
          </p:cNvPr>
          <p:cNvSpPr txBox="1">
            <a:spLocks/>
          </p:cNvSpPr>
          <p:nvPr/>
        </p:nvSpPr>
        <p:spPr>
          <a:xfrm>
            <a:off x="8988626" y="5151753"/>
            <a:ext cx="1466014" cy="85899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2000" b="0" dirty="0">
                <a:solidFill>
                  <a:schemeClr val="tx1"/>
                </a:solidFill>
              </a:rPr>
              <a:t>Tester l’utilisation</a:t>
            </a:r>
          </a:p>
        </p:txBody>
      </p:sp>
      <p:pic>
        <p:nvPicPr>
          <p:cNvPr id="3" name="Graphic 2">
            <a:extLst>
              <a:ext uri="{FF2B5EF4-FFF2-40B4-BE49-F238E27FC236}">
                <a16:creationId xmlns:a16="http://schemas.microsoft.com/office/drawing/2014/main" id="{9E262878-268E-B7BF-B58B-68098C1EB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57851" y="1485116"/>
            <a:ext cx="1097280" cy="1097280"/>
          </a:xfrm>
          <a:prstGeom prst="rect">
            <a:avLst/>
          </a:prstGeom>
        </p:spPr>
      </p:pic>
      <p:pic>
        <p:nvPicPr>
          <p:cNvPr id="7" name="Graphic 6">
            <a:extLst>
              <a:ext uri="{FF2B5EF4-FFF2-40B4-BE49-F238E27FC236}">
                <a16:creationId xmlns:a16="http://schemas.microsoft.com/office/drawing/2014/main" id="{DCBD97BD-E0BD-C37B-A49C-547E4F49FA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81647" y="1486151"/>
            <a:ext cx="1097280" cy="1097280"/>
          </a:xfrm>
          <a:prstGeom prst="rect">
            <a:avLst/>
          </a:prstGeom>
        </p:spPr>
      </p:pic>
      <p:pic>
        <p:nvPicPr>
          <p:cNvPr id="11" name="Graphic 10">
            <a:extLst>
              <a:ext uri="{FF2B5EF4-FFF2-40B4-BE49-F238E27FC236}">
                <a16:creationId xmlns:a16="http://schemas.microsoft.com/office/drawing/2014/main" id="{761A1781-B58A-4963-C8F2-B147DEA83D4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19749" y="1496804"/>
            <a:ext cx="1097280" cy="1097280"/>
          </a:xfrm>
          <a:prstGeom prst="rect">
            <a:avLst/>
          </a:prstGeom>
        </p:spPr>
      </p:pic>
      <p:pic>
        <p:nvPicPr>
          <p:cNvPr id="13" name="Graphic 12">
            <a:extLst>
              <a:ext uri="{FF2B5EF4-FFF2-40B4-BE49-F238E27FC236}">
                <a16:creationId xmlns:a16="http://schemas.microsoft.com/office/drawing/2014/main" id="{73070CDE-E4E7-8AB3-E3C9-E0A6E4C05AE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60122" y="3887899"/>
            <a:ext cx="1097280" cy="1097280"/>
          </a:xfrm>
          <a:prstGeom prst="rect">
            <a:avLst/>
          </a:prstGeom>
        </p:spPr>
      </p:pic>
      <p:pic>
        <p:nvPicPr>
          <p:cNvPr id="17" name="Graphic 16">
            <a:extLst>
              <a:ext uri="{FF2B5EF4-FFF2-40B4-BE49-F238E27FC236}">
                <a16:creationId xmlns:a16="http://schemas.microsoft.com/office/drawing/2014/main" id="{37B8299F-87DA-910C-87CA-C7700E77760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90326" y="3887899"/>
            <a:ext cx="1097280" cy="1097280"/>
          </a:xfrm>
          <a:prstGeom prst="rect">
            <a:avLst/>
          </a:prstGeom>
        </p:spPr>
      </p:pic>
      <p:pic>
        <p:nvPicPr>
          <p:cNvPr id="19" name="Graphic 18">
            <a:extLst>
              <a:ext uri="{FF2B5EF4-FFF2-40B4-BE49-F238E27FC236}">
                <a16:creationId xmlns:a16="http://schemas.microsoft.com/office/drawing/2014/main" id="{102401FD-5BEA-3CCA-4857-8EB27C476ED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81647" y="3887899"/>
            <a:ext cx="1097280" cy="1097280"/>
          </a:xfrm>
          <a:prstGeom prst="rect">
            <a:avLst/>
          </a:prstGeom>
        </p:spPr>
      </p:pic>
      <p:sp>
        <p:nvSpPr>
          <p:cNvPr id="22" name="Title 21">
            <a:extLst>
              <a:ext uri="{FF2B5EF4-FFF2-40B4-BE49-F238E27FC236}">
                <a16:creationId xmlns:a16="http://schemas.microsoft.com/office/drawing/2014/main" id="{304A8A04-A5A7-1FF6-B2C7-FBD594F03A27}"/>
              </a:ext>
            </a:extLst>
          </p:cNvPr>
          <p:cNvSpPr>
            <a:spLocks noGrp="1"/>
          </p:cNvSpPr>
          <p:nvPr>
            <p:ph type="title"/>
          </p:nvPr>
        </p:nvSpPr>
        <p:spPr/>
        <p:txBody>
          <a:bodyPr/>
          <a:lstStyle/>
          <a:p>
            <a:r>
              <a:rPr lang="fr-FR">
                <a:latin typeface="Arial"/>
                <a:cs typeface="Arial"/>
              </a:rPr>
              <a:t>Principales étapes de l’adoption de l’approche 7-1-7</a:t>
            </a:r>
          </a:p>
        </p:txBody>
      </p:sp>
    </p:spTree>
    <p:extLst>
      <p:ext uri="{BB962C8B-B14F-4D97-AF65-F5344CB8AC3E}">
        <p14:creationId xmlns:p14="http://schemas.microsoft.com/office/powerpoint/2010/main" val="31508015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FAF0C-64CA-A19A-263F-41C8258980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1DEE1C-3BFE-8037-CD84-7D610430E05D}"/>
              </a:ext>
            </a:extLst>
          </p:cNvPr>
          <p:cNvSpPr>
            <a:spLocks noGrp="1"/>
          </p:cNvSpPr>
          <p:nvPr>
            <p:ph type="title"/>
          </p:nvPr>
        </p:nvSpPr>
        <p:spPr>
          <a:xfrm>
            <a:off x="259217" y="256268"/>
            <a:ext cx="10515600" cy="1001762"/>
          </a:xfrm>
        </p:spPr>
        <p:txBody>
          <a:bodyPr/>
          <a:lstStyle/>
          <a:p>
            <a:r>
              <a:rPr lang="fr-FR">
                <a:latin typeface="Arial"/>
                <a:cs typeface="Arial"/>
              </a:rPr>
              <a:t>Discuter en trio de l’adoption de l’approche 7-1-7</a:t>
            </a:r>
          </a:p>
        </p:txBody>
      </p:sp>
      <p:sp>
        <p:nvSpPr>
          <p:cNvPr id="3" name="Text Placeholder 2">
            <a:extLst>
              <a:ext uri="{FF2B5EF4-FFF2-40B4-BE49-F238E27FC236}">
                <a16:creationId xmlns:a16="http://schemas.microsoft.com/office/drawing/2014/main" id="{1FE60268-4EAA-5E95-77FC-B89075AE7F21}"/>
              </a:ext>
            </a:extLst>
          </p:cNvPr>
          <p:cNvSpPr>
            <a:spLocks noGrp="1"/>
          </p:cNvSpPr>
          <p:nvPr>
            <p:ph type="body" idx="1"/>
          </p:nvPr>
        </p:nvSpPr>
        <p:spPr>
          <a:xfrm>
            <a:off x="349931" y="973592"/>
            <a:ext cx="5157787" cy="823912"/>
          </a:xfrm>
        </p:spPr>
        <p:txBody>
          <a:bodyPr/>
          <a:lstStyle/>
          <a:p>
            <a:r>
              <a:rPr lang="fr-FR">
                <a:latin typeface="Arial"/>
                <a:cs typeface="Arial"/>
              </a:rPr>
              <a:t>Dans votre groupe</a:t>
            </a:r>
          </a:p>
        </p:txBody>
      </p:sp>
      <p:sp>
        <p:nvSpPr>
          <p:cNvPr id="4" name="Content Placeholder 3">
            <a:extLst>
              <a:ext uri="{FF2B5EF4-FFF2-40B4-BE49-F238E27FC236}">
                <a16:creationId xmlns:a16="http://schemas.microsoft.com/office/drawing/2014/main" id="{57ABED58-1F68-96FD-58D8-CE52BBD10001}"/>
              </a:ext>
            </a:extLst>
          </p:cNvPr>
          <p:cNvSpPr>
            <a:spLocks noGrp="1"/>
          </p:cNvSpPr>
          <p:nvPr>
            <p:ph sz="half" idx="2"/>
          </p:nvPr>
        </p:nvSpPr>
        <p:spPr>
          <a:xfrm>
            <a:off x="349930" y="1905492"/>
            <a:ext cx="8844870" cy="4173325"/>
          </a:xfrm>
        </p:spPr>
        <p:txBody>
          <a:bodyPr vert="horz" lIns="91440" tIns="45720" rIns="91440" bIns="45720" rtlCol="0" anchor="t">
            <a:noAutofit/>
          </a:bodyPr>
          <a:lstStyle/>
          <a:p>
            <a:pPr>
              <a:lnSpc>
                <a:spcPct val="110000"/>
              </a:lnSpc>
            </a:pPr>
            <a:r>
              <a:rPr lang="fr-FR" sz="2400" dirty="0">
                <a:latin typeface="Arial"/>
                <a:cs typeface="Arial"/>
              </a:rPr>
              <a:t>Discuter du jeu de rôle. Questions de discussion </a:t>
            </a:r>
            <a:br>
              <a:rPr lang="fr-FR" sz="2400" dirty="0">
                <a:latin typeface="Arial"/>
                <a:cs typeface="Arial"/>
              </a:rPr>
            </a:br>
            <a:r>
              <a:rPr lang="fr-FR" sz="2400" dirty="0">
                <a:latin typeface="Arial"/>
                <a:cs typeface="Arial"/>
              </a:rPr>
              <a:t>suggérées :</a:t>
            </a:r>
          </a:p>
          <a:p>
            <a:pPr lvl="1">
              <a:lnSpc>
                <a:spcPct val="110000"/>
              </a:lnSpc>
            </a:pPr>
            <a:r>
              <a:rPr lang="fr-FR" sz="2400" dirty="0">
                <a:latin typeface="Arial"/>
                <a:cs typeface="Arial"/>
              </a:rPr>
              <a:t>Quel commentaire l’observateur a-t-il ?</a:t>
            </a:r>
          </a:p>
          <a:p>
            <a:pPr lvl="1">
              <a:lnSpc>
                <a:spcPct val="110000"/>
              </a:lnSpc>
            </a:pPr>
            <a:r>
              <a:rPr lang="fr-FR" sz="2400" dirty="0">
                <a:latin typeface="Arial"/>
                <a:cs typeface="Arial"/>
              </a:rPr>
              <a:t>Qu’est-ce qui s’est bien passé avec le jeu de rôle ?</a:t>
            </a:r>
          </a:p>
          <a:p>
            <a:pPr lvl="1">
              <a:lnSpc>
                <a:spcPct val="110000"/>
              </a:lnSpc>
            </a:pPr>
            <a:r>
              <a:rPr lang="fr-FR" sz="2400" dirty="0">
                <a:latin typeface="Arial"/>
                <a:cs typeface="Arial"/>
              </a:rPr>
              <a:t>Quelles questions pensez-vous que les participants pourraient poser sur le sujet ?</a:t>
            </a:r>
          </a:p>
          <a:p>
            <a:pPr>
              <a:lnSpc>
                <a:spcPct val="110000"/>
              </a:lnSpc>
            </a:pPr>
            <a:r>
              <a:rPr lang="fr-FR" sz="2400" dirty="0">
                <a:latin typeface="Arial"/>
                <a:cs typeface="Arial"/>
              </a:rPr>
              <a:t>Ajouter toutes les questions de l’espace « Faisons le point ».</a:t>
            </a:r>
          </a:p>
        </p:txBody>
      </p:sp>
      <p:sp>
        <p:nvSpPr>
          <p:cNvPr id="13" name="Rectangle 12">
            <a:extLst>
              <a:ext uri="{FF2B5EF4-FFF2-40B4-BE49-F238E27FC236}">
                <a16:creationId xmlns:a16="http://schemas.microsoft.com/office/drawing/2014/main" id="{EE2E5544-B75D-5024-D668-7805C74D4AAB}"/>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A9CCDBD2-A00B-7907-638C-A8F222708763}"/>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99368CBE-7340-7ED2-A3FB-2B16BDC0FB71}"/>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dirty="0">
                <a:latin typeface="Arial"/>
                <a:cs typeface="Arial"/>
              </a:rPr>
              <a:t>5 minutes </a:t>
            </a:r>
          </a:p>
        </p:txBody>
      </p:sp>
    </p:spTree>
    <p:extLst>
      <p:ext uri="{BB962C8B-B14F-4D97-AF65-F5344CB8AC3E}">
        <p14:creationId xmlns:p14="http://schemas.microsoft.com/office/powerpoint/2010/main" val="29608698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E099E-3653-94AB-BE0B-EDC3989793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7D030D-9A8B-89A6-B194-32DA46759C7B}"/>
              </a:ext>
            </a:extLst>
          </p:cNvPr>
          <p:cNvSpPr>
            <a:spLocks noGrp="1"/>
          </p:cNvSpPr>
          <p:nvPr>
            <p:ph type="title"/>
          </p:nvPr>
        </p:nvSpPr>
        <p:spPr>
          <a:xfrm>
            <a:off x="259217" y="256268"/>
            <a:ext cx="10877227" cy="995305"/>
          </a:xfrm>
        </p:spPr>
        <p:txBody>
          <a:bodyPr/>
          <a:lstStyle/>
          <a:p>
            <a:r>
              <a:rPr lang="fr-FR">
                <a:latin typeface="Arial"/>
                <a:cs typeface="Arial"/>
              </a:rPr>
              <a:t>Discuter en plénière de l’adoption de l’approche 7-1-7</a:t>
            </a:r>
          </a:p>
        </p:txBody>
      </p:sp>
      <p:sp>
        <p:nvSpPr>
          <p:cNvPr id="3" name="Text Placeholder 2">
            <a:extLst>
              <a:ext uri="{FF2B5EF4-FFF2-40B4-BE49-F238E27FC236}">
                <a16:creationId xmlns:a16="http://schemas.microsoft.com/office/drawing/2014/main" id="{E7F4918C-D701-3A47-807C-4D98A2CCB515}"/>
              </a:ext>
            </a:extLst>
          </p:cNvPr>
          <p:cNvSpPr>
            <a:spLocks noGrp="1"/>
          </p:cNvSpPr>
          <p:nvPr>
            <p:ph type="body" idx="1"/>
          </p:nvPr>
        </p:nvSpPr>
        <p:spPr>
          <a:xfrm>
            <a:off x="349931" y="973592"/>
            <a:ext cx="5157787" cy="823912"/>
          </a:xfrm>
        </p:spPr>
        <p:txBody>
          <a:bodyPr/>
          <a:lstStyle/>
          <a:p>
            <a:r>
              <a:rPr lang="fr-FR">
                <a:latin typeface="Arial"/>
                <a:cs typeface="Arial"/>
              </a:rPr>
              <a:t>Questions de discussion</a:t>
            </a:r>
          </a:p>
        </p:txBody>
      </p:sp>
      <p:sp>
        <p:nvSpPr>
          <p:cNvPr id="4" name="Content Placeholder 3">
            <a:extLst>
              <a:ext uri="{FF2B5EF4-FFF2-40B4-BE49-F238E27FC236}">
                <a16:creationId xmlns:a16="http://schemas.microsoft.com/office/drawing/2014/main" id="{D7908551-06D2-53DF-9643-2C14340DDFB2}"/>
              </a:ext>
            </a:extLst>
          </p:cNvPr>
          <p:cNvSpPr>
            <a:spLocks noGrp="1"/>
          </p:cNvSpPr>
          <p:nvPr>
            <p:ph sz="half" idx="2"/>
          </p:nvPr>
        </p:nvSpPr>
        <p:spPr>
          <a:xfrm>
            <a:off x="349930" y="1905492"/>
            <a:ext cx="7864171" cy="4173325"/>
          </a:xfrm>
        </p:spPr>
        <p:txBody>
          <a:bodyPr vert="horz" lIns="91440" tIns="45720" rIns="91440" bIns="45720" rtlCol="0" anchor="t">
            <a:noAutofit/>
          </a:bodyPr>
          <a:lstStyle/>
          <a:p>
            <a:r>
              <a:rPr lang="fr-FR" sz="2400">
                <a:latin typeface="Arial"/>
                <a:cs typeface="Arial"/>
              </a:rPr>
              <a:t>Qu’est-ce qui s’est bien passé ?</a:t>
            </a:r>
          </a:p>
          <a:p>
            <a:r>
              <a:rPr lang="fr-FR" sz="2400">
                <a:latin typeface="Arial"/>
                <a:cs typeface="Arial"/>
              </a:rPr>
              <a:t>Qu’est-ce qui était difficile ?</a:t>
            </a:r>
          </a:p>
          <a:p>
            <a:r>
              <a:rPr lang="fr-FR" sz="2400">
                <a:latin typeface="Arial"/>
                <a:cs typeface="Arial"/>
              </a:rPr>
              <a:t>Quelles questions vous sont venues à l’esprit ?</a:t>
            </a:r>
          </a:p>
        </p:txBody>
      </p:sp>
      <p:sp>
        <p:nvSpPr>
          <p:cNvPr id="13" name="Rectangle 12">
            <a:extLst>
              <a:ext uri="{FF2B5EF4-FFF2-40B4-BE49-F238E27FC236}">
                <a16:creationId xmlns:a16="http://schemas.microsoft.com/office/drawing/2014/main" id="{BBCBDF3C-7FA5-E033-0A00-FCB79CD76556}"/>
              </a:ext>
            </a:extLst>
          </p:cNvPr>
          <p:cNvSpPr/>
          <p:nvPr/>
        </p:nvSpPr>
        <p:spPr>
          <a:xfrm>
            <a:off x="8886054" y="1274530"/>
            <a:ext cx="2054088" cy="176748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4">
            <a:extLst>
              <a:ext uri="{FF2B5EF4-FFF2-40B4-BE49-F238E27FC236}">
                <a16:creationId xmlns:a16="http://schemas.microsoft.com/office/drawing/2014/main" id="{BE7CB163-00C7-8986-D48F-7F2CB4C45EA5}"/>
              </a:ext>
            </a:extLst>
          </p:cNvPr>
          <p:cNvSpPr>
            <a:spLocks noGrp="1"/>
          </p:cNvSpPr>
          <p:nvPr>
            <p:ph type="body" sz="quarter" idx="3"/>
          </p:nvPr>
        </p:nvSpPr>
        <p:spPr>
          <a:xfrm>
            <a:off x="9028516" y="1243953"/>
            <a:ext cx="1837015" cy="823912"/>
          </a:xfrm>
        </p:spPr>
        <p:txBody>
          <a:bodyPr/>
          <a:lstStyle/>
          <a:p>
            <a:r>
              <a:rPr lang="fr-FR">
                <a:latin typeface="Arial"/>
                <a:cs typeface="Arial"/>
              </a:rPr>
              <a:t>Durée</a:t>
            </a:r>
          </a:p>
        </p:txBody>
      </p:sp>
      <p:sp>
        <p:nvSpPr>
          <p:cNvPr id="16" name="Content Placeholder 5">
            <a:extLst>
              <a:ext uri="{FF2B5EF4-FFF2-40B4-BE49-F238E27FC236}">
                <a16:creationId xmlns:a16="http://schemas.microsoft.com/office/drawing/2014/main" id="{F5A70E8F-1F7E-DF3E-79A0-BF18B522993D}"/>
              </a:ext>
            </a:extLst>
          </p:cNvPr>
          <p:cNvSpPr>
            <a:spLocks noGrp="1"/>
          </p:cNvSpPr>
          <p:nvPr>
            <p:ph sz="quarter" idx="4"/>
          </p:nvPr>
        </p:nvSpPr>
        <p:spPr>
          <a:xfrm>
            <a:off x="9028516" y="2067865"/>
            <a:ext cx="1737623" cy="724936"/>
          </a:xfrm>
        </p:spPr>
        <p:txBody>
          <a:bodyPr vert="horz" lIns="91440" tIns="45720" rIns="91440" bIns="45720" rtlCol="0" anchor="t">
            <a:noAutofit/>
          </a:bodyPr>
          <a:lstStyle/>
          <a:p>
            <a:r>
              <a:rPr lang="fr-FR">
                <a:latin typeface="Arial"/>
                <a:cs typeface="Arial"/>
              </a:rPr>
              <a:t>5 minutes </a:t>
            </a:r>
          </a:p>
        </p:txBody>
      </p:sp>
    </p:spTree>
    <p:extLst>
      <p:ext uri="{BB962C8B-B14F-4D97-AF65-F5344CB8AC3E}">
        <p14:creationId xmlns:p14="http://schemas.microsoft.com/office/powerpoint/2010/main" val="15587875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E4034-D00D-5FCB-2AAF-A6973257DE9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117C539-2DA3-890B-E427-499D42551EE1}"/>
              </a:ext>
            </a:extLst>
          </p:cNvPr>
          <p:cNvSpPr>
            <a:spLocks noGrp="1"/>
          </p:cNvSpPr>
          <p:nvPr>
            <p:ph type="title"/>
          </p:nvPr>
        </p:nvSpPr>
        <p:spPr>
          <a:xfrm>
            <a:off x="463118" y="3159494"/>
            <a:ext cx="3467083" cy="539446"/>
          </a:xfrm>
        </p:spPr>
        <p:txBody>
          <a:bodyPr anchor="b">
            <a:normAutofit fontScale="90000"/>
          </a:bodyPr>
          <a:lstStyle/>
          <a:p>
            <a:r>
              <a:rPr lang="fr-FR" dirty="0">
                <a:latin typeface="Arial"/>
                <a:cs typeface="Arial"/>
              </a:rPr>
              <a:t>Pause de 15 minutes</a:t>
            </a:r>
          </a:p>
        </p:txBody>
      </p:sp>
      <p:sp>
        <p:nvSpPr>
          <p:cNvPr id="4" name="Content Placeholder 3">
            <a:extLst>
              <a:ext uri="{FF2B5EF4-FFF2-40B4-BE49-F238E27FC236}">
                <a16:creationId xmlns:a16="http://schemas.microsoft.com/office/drawing/2014/main" id="{679F274D-139D-E9F5-5022-7286F48AE81A}"/>
              </a:ext>
            </a:extLst>
          </p:cNvPr>
          <p:cNvSpPr>
            <a:spLocks noGrp="1"/>
          </p:cNvSpPr>
          <p:nvPr>
            <p:ph idx="1"/>
          </p:nvPr>
        </p:nvSpPr>
        <p:spPr>
          <a:xfrm>
            <a:off x="4990840" y="2051772"/>
            <a:ext cx="6502120" cy="3236418"/>
          </a:xfrm>
        </p:spPr>
        <p:txBody>
          <a:bodyPr vert="horz" lIns="91440" tIns="45720" rIns="91440" bIns="45720" rtlCol="0" anchor="t">
            <a:noAutofit/>
          </a:bodyPr>
          <a:lstStyle/>
          <a:p>
            <a:pPr marL="0" indent="0">
              <a:buNone/>
            </a:pPr>
            <a:r>
              <a:rPr lang="fr-FR" sz="3200" b="1" dirty="0">
                <a:solidFill>
                  <a:schemeClr val="tx2"/>
                </a:solidFill>
                <a:latin typeface="Arial"/>
                <a:cs typeface="Arial"/>
              </a:rPr>
              <a:t>Avez-vous des questions ? Ajoutez-les à notre espace « Faisons le point ».</a:t>
            </a:r>
          </a:p>
          <a:p>
            <a:pPr marL="0" indent="0">
              <a:buNone/>
            </a:pPr>
            <a:endParaRPr lang="en-US" sz="2800" dirty="0">
              <a:latin typeface="Arial"/>
              <a:cs typeface="Arial"/>
            </a:endParaRPr>
          </a:p>
          <a:p>
            <a:pPr marL="0" indent="0">
              <a:buNone/>
            </a:pPr>
            <a:r>
              <a:rPr lang="fr-FR" sz="3000" dirty="0">
                <a:solidFill>
                  <a:schemeClr val="tx1"/>
                </a:solidFill>
                <a:latin typeface="Arial"/>
                <a:cs typeface="Arial"/>
              </a:rPr>
              <a:t>Nous répondrons aux questions inscrites dans cet espace tout au long de la formation.</a:t>
            </a:r>
          </a:p>
          <a:p>
            <a:endParaRPr lang="en-US" sz="2400" dirty="0">
              <a:solidFill>
                <a:schemeClr val="tx1"/>
              </a:solidFill>
              <a:cs typeface="Arial"/>
            </a:endParaRPr>
          </a:p>
          <a:p>
            <a:endParaRPr lang="en-US" sz="2400" dirty="0">
              <a:solidFill>
                <a:schemeClr val="tx1"/>
              </a:solidFill>
              <a:cs typeface="Arial"/>
            </a:endParaRPr>
          </a:p>
        </p:txBody>
      </p:sp>
    </p:spTree>
    <p:extLst>
      <p:ext uri="{BB962C8B-B14F-4D97-AF65-F5344CB8AC3E}">
        <p14:creationId xmlns:p14="http://schemas.microsoft.com/office/powerpoint/2010/main" val="3611367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416B9-F88B-A99F-65D7-08C753793CC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6179AC6-D76F-0954-3C0C-5BDDA118E3D7}"/>
              </a:ext>
            </a:extLst>
          </p:cNvPr>
          <p:cNvSpPr>
            <a:spLocks noGrp="1"/>
          </p:cNvSpPr>
          <p:nvPr>
            <p:ph type="title"/>
          </p:nvPr>
        </p:nvSpPr>
        <p:spPr>
          <a:xfrm>
            <a:off x="778617" y="2836897"/>
            <a:ext cx="10526171" cy="2148666"/>
          </a:xfrm>
        </p:spPr>
        <p:txBody>
          <a:bodyPr/>
          <a:lstStyle/>
          <a:p>
            <a:r>
              <a:rPr lang="fr-FR" sz="4700">
                <a:latin typeface="Arial"/>
                <a:cs typeface="Arial"/>
              </a:rPr>
              <a:t>Discussion en petit groupe</a:t>
            </a:r>
          </a:p>
        </p:txBody>
      </p:sp>
      <p:pic>
        <p:nvPicPr>
          <p:cNvPr id="4" name="Graphic 3">
            <a:extLst>
              <a:ext uri="{FF2B5EF4-FFF2-40B4-BE49-F238E27FC236}">
                <a16:creationId xmlns:a16="http://schemas.microsoft.com/office/drawing/2014/main" id="{ABEA40D9-F832-E72D-C9CC-2DBC9944D4D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0533" y="3138428"/>
            <a:ext cx="913246" cy="916710"/>
          </a:xfrm>
          <a:prstGeom prst="rect">
            <a:avLst/>
          </a:prstGeom>
        </p:spPr>
      </p:pic>
    </p:spTree>
    <p:extLst>
      <p:ext uri="{BB962C8B-B14F-4D97-AF65-F5344CB8AC3E}">
        <p14:creationId xmlns:p14="http://schemas.microsoft.com/office/powerpoint/2010/main" val="29700271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AD528-DB00-2D6D-4EE7-228B7BD5FA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F6AEA8-F2ED-3CE6-6A3B-FBB79C475D28}"/>
              </a:ext>
            </a:extLst>
          </p:cNvPr>
          <p:cNvSpPr>
            <a:spLocks noGrp="1"/>
          </p:cNvSpPr>
          <p:nvPr>
            <p:ph type="title"/>
          </p:nvPr>
        </p:nvSpPr>
        <p:spPr>
          <a:xfrm>
            <a:off x="367853" y="272368"/>
            <a:ext cx="10515600" cy="1001762"/>
          </a:xfrm>
        </p:spPr>
        <p:txBody>
          <a:bodyPr/>
          <a:lstStyle/>
          <a:p>
            <a:r>
              <a:rPr lang="fr-FR">
                <a:latin typeface="Arial"/>
                <a:cs typeface="Arial"/>
              </a:rPr>
              <a:t>Discussion : l’approche 7-1-7 dans votre travail</a:t>
            </a:r>
          </a:p>
        </p:txBody>
      </p:sp>
      <p:sp>
        <p:nvSpPr>
          <p:cNvPr id="3" name="Text Placeholder 2">
            <a:extLst>
              <a:ext uri="{FF2B5EF4-FFF2-40B4-BE49-F238E27FC236}">
                <a16:creationId xmlns:a16="http://schemas.microsoft.com/office/drawing/2014/main" id="{5484862E-64E3-5336-AB94-B2C0A2299D90}"/>
              </a:ext>
            </a:extLst>
          </p:cNvPr>
          <p:cNvSpPr>
            <a:spLocks noGrp="1"/>
          </p:cNvSpPr>
          <p:nvPr>
            <p:ph type="body" idx="1"/>
          </p:nvPr>
        </p:nvSpPr>
        <p:spPr>
          <a:xfrm>
            <a:off x="367853" y="619581"/>
            <a:ext cx="5157787" cy="823912"/>
          </a:xfrm>
        </p:spPr>
        <p:txBody>
          <a:bodyPr/>
          <a:lstStyle/>
          <a:p>
            <a:r>
              <a:rPr lang="fr-FR">
                <a:latin typeface="Arial"/>
                <a:cs typeface="Arial"/>
              </a:rPr>
              <a:t>Votre affectation de groupe</a:t>
            </a:r>
          </a:p>
        </p:txBody>
      </p:sp>
      <p:sp>
        <p:nvSpPr>
          <p:cNvPr id="4" name="Content Placeholder 3">
            <a:extLst>
              <a:ext uri="{FF2B5EF4-FFF2-40B4-BE49-F238E27FC236}">
                <a16:creationId xmlns:a16="http://schemas.microsoft.com/office/drawing/2014/main" id="{BC5509AB-CA4A-7652-BA77-01563FC3D2DD}"/>
              </a:ext>
            </a:extLst>
          </p:cNvPr>
          <p:cNvSpPr>
            <a:spLocks noGrp="1"/>
          </p:cNvSpPr>
          <p:nvPr>
            <p:ph sz="half" idx="2"/>
          </p:nvPr>
        </p:nvSpPr>
        <p:spPr>
          <a:xfrm>
            <a:off x="722513" y="1493585"/>
            <a:ext cx="10961487" cy="3115772"/>
          </a:xfrm>
        </p:spPr>
        <p:txBody>
          <a:bodyPr vert="horz" lIns="91440" tIns="45720" rIns="91440" bIns="45720" rtlCol="0" anchor="t">
            <a:noAutofit/>
          </a:bodyPr>
          <a:lstStyle/>
          <a:p>
            <a:r>
              <a:rPr lang="fr-FR" sz="2000" dirty="0">
                <a:solidFill>
                  <a:schemeClr val="tx1"/>
                </a:solidFill>
                <a:latin typeface="Arial"/>
                <a:cs typeface="Arial"/>
              </a:rPr>
              <a:t>C’est le moment pour vous de </a:t>
            </a:r>
            <a:r>
              <a:rPr lang="fr-FR" sz="2000" b="1" dirty="0">
                <a:solidFill>
                  <a:schemeClr val="tx1"/>
                </a:solidFill>
                <a:latin typeface="Arial"/>
                <a:cs typeface="Arial"/>
              </a:rPr>
              <a:t>discuter ouvertement </a:t>
            </a:r>
            <a:r>
              <a:rPr lang="fr-FR" sz="2000" dirty="0">
                <a:solidFill>
                  <a:schemeClr val="tx1"/>
                </a:solidFill>
                <a:latin typeface="Arial"/>
                <a:cs typeface="Arial"/>
              </a:rPr>
              <a:t>de l’approche 7-1-7 et de la façon dont elle s’inscrit dans votre travail.</a:t>
            </a:r>
          </a:p>
          <a:p>
            <a:r>
              <a:rPr lang="fr-FR" sz="2000" dirty="0">
                <a:solidFill>
                  <a:schemeClr val="tx1"/>
                </a:solidFill>
                <a:latin typeface="Arial"/>
                <a:cs typeface="Arial"/>
              </a:rPr>
              <a:t>Se présenter et </a:t>
            </a:r>
            <a:r>
              <a:rPr lang="fr-FR" sz="2000" b="1" dirty="0">
                <a:solidFill>
                  <a:schemeClr val="tx1"/>
                </a:solidFill>
                <a:latin typeface="Arial"/>
                <a:cs typeface="Arial"/>
              </a:rPr>
              <a:t>discuter</a:t>
            </a:r>
            <a:r>
              <a:rPr lang="fr-FR" sz="2000" dirty="0">
                <a:solidFill>
                  <a:schemeClr val="tx1"/>
                </a:solidFill>
                <a:latin typeface="Arial"/>
                <a:cs typeface="Arial"/>
              </a:rPr>
              <a:t> des questions suivantes en groupe.</a:t>
            </a:r>
          </a:p>
          <a:p>
            <a:pPr>
              <a:defRPr/>
            </a:pPr>
            <a:endParaRPr lang="en-US" sz="600" dirty="0">
              <a:solidFill>
                <a:schemeClr val="tx1"/>
              </a:solidFill>
              <a:latin typeface="Arial"/>
              <a:ea typeface="Calibri"/>
              <a:cs typeface="Arial"/>
            </a:endParaRPr>
          </a:p>
          <a:p>
            <a:pPr marL="0" indent="0">
              <a:buNone/>
            </a:pPr>
            <a:r>
              <a:rPr lang="fr-FR" sz="2000" b="1" dirty="0">
                <a:solidFill>
                  <a:schemeClr val="tx2"/>
                </a:solidFill>
                <a:cs typeface="Arial" panose="020B0604020202020204" pitchFamily="34" charset="0"/>
              </a:rPr>
              <a:t>Quelles stratégies peuvent contribuer à rendre l’adoption et l’utilisation de l’approche </a:t>
            </a:r>
            <a:br>
              <a:rPr lang="fr-FR" sz="2000" b="1" dirty="0">
                <a:solidFill>
                  <a:schemeClr val="tx2"/>
                </a:solidFill>
                <a:cs typeface="Arial" panose="020B0604020202020204" pitchFamily="34" charset="0"/>
              </a:rPr>
            </a:br>
            <a:r>
              <a:rPr lang="fr-FR" sz="2000" b="1" dirty="0">
                <a:solidFill>
                  <a:schemeClr val="tx2"/>
                </a:solidFill>
                <a:cs typeface="Arial" panose="020B0604020202020204" pitchFamily="34" charset="0"/>
              </a:rPr>
              <a:t>7-1-7 </a:t>
            </a:r>
            <a:r>
              <a:rPr lang="fr-FR" sz="2000" b="1" u="sng" dirty="0">
                <a:solidFill>
                  <a:schemeClr val="tx2"/>
                </a:solidFill>
                <a:cs typeface="Arial" panose="020B0604020202020204" pitchFamily="34" charset="0"/>
              </a:rPr>
              <a:t>durables</a:t>
            </a:r>
            <a:r>
              <a:rPr lang="fr-FR" sz="2000" b="1" dirty="0">
                <a:solidFill>
                  <a:schemeClr val="tx2"/>
                </a:solidFill>
                <a:cs typeface="Arial" panose="020B0604020202020204" pitchFamily="34" charset="0"/>
              </a:rPr>
              <a:t> là où vous travaillez ?</a:t>
            </a:r>
          </a:p>
          <a:p>
            <a:pPr marL="0" indent="0">
              <a:buNone/>
            </a:pPr>
            <a:endParaRPr lang="en-US" sz="600" dirty="0">
              <a:solidFill>
                <a:schemeClr val="tx2"/>
              </a:solidFill>
              <a:effectLst/>
              <a:cs typeface="Arial" panose="020B0604020202020204" pitchFamily="34" charset="0"/>
            </a:endParaRPr>
          </a:p>
          <a:p>
            <a:pPr marL="0" indent="0">
              <a:buNone/>
            </a:pPr>
            <a:r>
              <a:rPr lang="fr-FR" sz="2000" b="1" dirty="0">
                <a:solidFill>
                  <a:schemeClr val="tx2"/>
                </a:solidFill>
                <a:effectLst/>
                <a:latin typeface="Arial"/>
                <a:cs typeface="Arial"/>
              </a:rPr>
              <a:t>Comment pourriez-vous commencer à utiliser les bases de l’approche 7-1-7 (promptitude et amélioration continue des performances) dans votre travail </a:t>
            </a:r>
            <a:r>
              <a:rPr lang="fr-FR" sz="2000" b="1" dirty="0">
                <a:solidFill>
                  <a:schemeClr val="tx2"/>
                </a:solidFill>
                <a:latin typeface="Arial"/>
                <a:cs typeface="Arial"/>
              </a:rPr>
              <a:t>immédiatement </a:t>
            </a:r>
            <a:r>
              <a:rPr lang="fr-FR" sz="2000" b="1" dirty="0">
                <a:solidFill>
                  <a:schemeClr val="tx2"/>
                </a:solidFill>
                <a:effectLst/>
                <a:latin typeface="Arial"/>
                <a:cs typeface="Arial"/>
              </a:rPr>
              <a:t>?</a:t>
            </a:r>
          </a:p>
        </p:txBody>
      </p:sp>
      <p:grpSp>
        <p:nvGrpSpPr>
          <p:cNvPr id="5" name="Group 4">
            <a:extLst>
              <a:ext uri="{FF2B5EF4-FFF2-40B4-BE49-F238E27FC236}">
                <a16:creationId xmlns:a16="http://schemas.microsoft.com/office/drawing/2014/main" id="{19C39B1F-A27D-3B44-FF23-B6871BC725E0}"/>
              </a:ext>
            </a:extLst>
          </p:cNvPr>
          <p:cNvGrpSpPr/>
          <p:nvPr/>
        </p:nvGrpSpPr>
        <p:grpSpPr>
          <a:xfrm>
            <a:off x="383847" y="4605662"/>
            <a:ext cx="11490867" cy="1668023"/>
            <a:chOff x="6645622" y="1044237"/>
            <a:chExt cx="3377665" cy="1668023"/>
          </a:xfrm>
        </p:grpSpPr>
        <p:sp>
          <p:nvSpPr>
            <p:cNvPr id="8" name="Rectangle 7">
              <a:extLst>
                <a:ext uri="{FF2B5EF4-FFF2-40B4-BE49-F238E27FC236}">
                  <a16:creationId xmlns:a16="http://schemas.microsoft.com/office/drawing/2014/main" id="{949E77BC-5DCC-4EA8-6316-98E09EBB5EEB}"/>
                </a:ext>
              </a:extLst>
            </p:cNvPr>
            <p:cNvSpPr/>
            <p:nvPr/>
          </p:nvSpPr>
          <p:spPr>
            <a:xfrm>
              <a:off x="6645622" y="1044237"/>
              <a:ext cx="3350883" cy="1668023"/>
            </a:xfrm>
            <a:prstGeom prst="rect">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Text Placeholder 2">
              <a:extLst>
                <a:ext uri="{FF2B5EF4-FFF2-40B4-BE49-F238E27FC236}">
                  <a16:creationId xmlns:a16="http://schemas.microsoft.com/office/drawing/2014/main" id="{311D19F0-8E19-2492-251A-9F70145F4D3A}"/>
                </a:ext>
              </a:extLst>
            </p:cNvPr>
            <p:cNvSpPr txBox="1">
              <a:spLocks/>
            </p:cNvSpPr>
            <p:nvPr/>
          </p:nvSpPr>
          <p:spPr>
            <a:xfrm>
              <a:off x="6828594" y="1212966"/>
              <a:ext cx="3169978" cy="461055"/>
            </a:xfrm>
            <a:prstGeom prst="rect">
              <a:avLst/>
            </a:prstGeom>
          </p:spPr>
          <p:txBody>
            <a:bodyPr vert="horz" lIns="91440" tIns="45720" rIns="91440" bIns="45720" rtlCol="0" anchor="b">
              <a:noAutofit/>
            </a:bodyPr>
            <a:lstStyle>
              <a:lvl1pPr marL="0" indent="0" algn="l" defTabSz="914400" rtl="0" eaLnBrk="1" latinLnBrk="0" hangingPunct="1">
                <a:lnSpc>
                  <a:spcPct val="90000"/>
                </a:lnSpc>
                <a:spcBef>
                  <a:spcPts val="1000"/>
                </a:spcBef>
                <a:buClr>
                  <a:srgbClr val="3BB042"/>
                </a:buClr>
                <a:buFont typeface="Arial" panose="020B0604020202020204" pitchFamily="34" charset="0"/>
                <a:buNone/>
                <a:defRPr sz="2400" b="1" i="0" kern="1200">
                  <a:solidFill>
                    <a:srgbClr val="628393"/>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rgbClr val="3BB042"/>
                </a:buClr>
                <a:buFont typeface="Arial" panose="020B0604020202020204" pitchFamily="34" charset="0"/>
                <a:buNone/>
                <a:defRPr sz="2000" b="1" i="0" kern="1200">
                  <a:solidFill>
                    <a:srgbClr val="394D56"/>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rgbClr val="3BB042"/>
                </a:buClr>
                <a:buFont typeface="Arial" panose="020B0604020202020204" pitchFamily="34" charset="0"/>
                <a:buNone/>
                <a:defRPr sz="1800" b="1" i="0" kern="1200">
                  <a:solidFill>
                    <a:srgbClr val="394D56"/>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rgbClr val="3BB042"/>
                </a:buClr>
                <a:buFont typeface="Arial" panose="020B0604020202020204" pitchFamily="34" charset="0"/>
                <a:buNone/>
                <a:defRPr sz="1600" b="1" i="0" kern="1200">
                  <a:solidFill>
                    <a:srgbClr val="394D56"/>
                  </a:solidFill>
                  <a:latin typeface="Arial" panose="020B0604020202020204"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r>
                <a:rPr kumimoji="0" lang="fr-FR" sz="2000" b="1" i="0" u="none" strike="noStrike" cap="none" normalizeH="0" baseline="0" noProof="0">
                  <a:ln>
                    <a:noFill/>
                  </a:ln>
                  <a:solidFill>
                    <a:srgbClr val="628393"/>
                  </a:solidFill>
                  <a:effectLst/>
                  <a:uLnTx/>
                  <a:uFillTx/>
                  <a:latin typeface="Arial"/>
                  <a:ea typeface="Arial"/>
                  <a:cs typeface="Arial"/>
                </a:rPr>
                <a:t>Durée (30 minutes au total)</a:t>
              </a:r>
            </a:p>
          </p:txBody>
        </p:sp>
        <p:sp>
          <p:nvSpPr>
            <p:cNvPr id="13" name="Content Placeholder 3">
              <a:extLst>
                <a:ext uri="{FF2B5EF4-FFF2-40B4-BE49-F238E27FC236}">
                  <a16:creationId xmlns:a16="http://schemas.microsoft.com/office/drawing/2014/main" id="{52D2C039-AF53-E771-8705-1A874A8265ED}"/>
                </a:ext>
              </a:extLst>
            </p:cNvPr>
            <p:cNvSpPr txBox="1">
              <a:spLocks/>
            </p:cNvSpPr>
            <p:nvPr/>
          </p:nvSpPr>
          <p:spPr>
            <a:xfrm>
              <a:off x="6853309" y="1736659"/>
              <a:ext cx="3169978" cy="78990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3BB042"/>
                </a:buClr>
                <a:buFont typeface="Arial" panose="020B0604020202020204" pitchFamily="34" charset="0"/>
                <a:buChar char="•"/>
                <a:defRPr sz="2200" b="0" i="0" kern="1200">
                  <a:solidFill>
                    <a:srgbClr val="394D56"/>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Clr>
                  <a:srgbClr val="3BB042"/>
                </a:buClr>
                <a:buFont typeface="Arial" panose="020B0604020202020204" pitchFamily="34" charset="0"/>
                <a:buChar char="•"/>
                <a:defRPr sz="2000" b="0" i="0" kern="1200">
                  <a:solidFill>
                    <a:srgbClr val="394D56"/>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Clr>
                  <a:srgbClr val="3BB042"/>
                </a:buClr>
                <a:buFont typeface="Arial" panose="020B0604020202020204" pitchFamily="34" charset="0"/>
                <a:buChar char="•"/>
                <a:defRPr sz="1800" b="0" i="0" kern="1200">
                  <a:solidFill>
                    <a:srgbClr val="394D56"/>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lang="fr-FR" sz="1800" dirty="0">
                  <a:latin typeface="Arial"/>
                  <a:ea typeface="Arial"/>
                  <a:cs typeface="Arial"/>
                </a:rPr>
                <a:t>15-20</a:t>
              </a:r>
              <a:r>
                <a:rPr kumimoji="0" lang="fr-FR" sz="1800" b="0" i="0" u="none" strike="noStrike" cap="none" normalizeH="0" baseline="0" noProof="0" dirty="0">
                  <a:ln>
                    <a:noFill/>
                  </a:ln>
                  <a:solidFill>
                    <a:srgbClr val="394D56"/>
                  </a:solidFill>
                  <a:effectLst/>
                  <a:uLnTx/>
                  <a:uFillTx/>
                  <a:latin typeface="Arial"/>
                  <a:ea typeface="Arial"/>
                  <a:cs typeface="Arial"/>
                </a:rPr>
                <a:t> minutes : discussion en petits groupes</a:t>
              </a:r>
            </a:p>
            <a:p>
              <a:pPr marL="228600" marR="0" lvl="0" indent="-22860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Char char="•"/>
                <a:tabLst/>
                <a:defRPr/>
              </a:pPr>
              <a:r>
                <a:rPr kumimoji="0" lang="fr-FR" sz="1800" b="0" i="0" u="none" strike="noStrike" cap="none" normalizeH="0" baseline="0" noProof="0" dirty="0">
                  <a:ln>
                    <a:noFill/>
                  </a:ln>
                  <a:solidFill>
                    <a:srgbClr val="394D56"/>
                  </a:solidFill>
                  <a:effectLst/>
                  <a:uLnTx/>
                  <a:uFillTx/>
                  <a:latin typeface="Arial"/>
                  <a:ea typeface="Arial"/>
                  <a:cs typeface="Arial"/>
                </a:rPr>
                <a:t>10-15 minutes : compte rendu en plénière (~2 minutes par groupe)</a:t>
              </a:r>
            </a:p>
            <a:p>
              <a:pPr marL="0" marR="0" lvl="0" indent="0" algn="l" defTabSz="914400" rtl="0" eaLnBrk="1" fontAlgn="auto" latinLnBrk="0" hangingPunct="1">
                <a:lnSpc>
                  <a:spcPct val="90000"/>
                </a:lnSpc>
                <a:spcBef>
                  <a:spcPts val="1000"/>
                </a:spcBef>
                <a:spcAft>
                  <a:spcPts val="0"/>
                </a:spcAft>
                <a:buClr>
                  <a:srgbClr val="3BB042"/>
                </a:buClr>
                <a:buSzTx/>
                <a:buFont typeface="Arial" panose="020B0604020202020204" pitchFamily="34" charset="0"/>
                <a:buNone/>
                <a:tabLst/>
                <a:defRPr/>
              </a:pPr>
              <a:endParaRPr kumimoji="0" lang="en-US" sz="1800" b="0" i="0" u="none" strike="noStrike" kern="1200" cap="none" spc="0" normalizeH="0" baseline="0" noProof="0" dirty="0">
                <a:ln>
                  <a:noFill/>
                </a:ln>
                <a:solidFill>
                  <a:srgbClr val="394D56"/>
                </a:solidFill>
                <a:effectLst/>
                <a:uLnTx/>
                <a:uFillTx/>
                <a:latin typeface="Arial" panose="020B0604020202020204" pitchFamily="34" charset="0"/>
                <a:ea typeface="+mn-ea"/>
                <a:cs typeface="Arial"/>
              </a:endParaRPr>
            </a:p>
            <a:p>
              <a:pPr marL="685800" marR="0" lvl="1" indent="-228600" algn="l" defTabSz="914400" rtl="0" eaLnBrk="1" fontAlgn="auto" latinLnBrk="0" hangingPunct="1">
                <a:lnSpc>
                  <a:spcPct val="90000"/>
                </a:lnSpc>
                <a:spcBef>
                  <a:spcPts val="500"/>
                </a:spcBef>
                <a:spcAft>
                  <a:spcPts val="0"/>
                </a:spcAft>
                <a:buClr>
                  <a:srgbClr val="3BB042"/>
                </a:buClr>
                <a:buSzTx/>
                <a:buFont typeface="Arial" panose="020B0604020202020204" pitchFamily="34" charset="0"/>
                <a:buChar char="•"/>
                <a:tabLst/>
                <a:defRPr/>
              </a:pPr>
              <a:endParaRPr kumimoji="0" lang="en-US" sz="1800" b="0" i="0" u="none" strike="noStrike" kern="1200" cap="none" spc="0" normalizeH="0" baseline="0" noProof="0" dirty="0">
                <a:ln>
                  <a:noFill/>
                </a:ln>
                <a:solidFill>
                  <a:srgbClr val="394D56"/>
                </a:solidFill>
                <a:effectLst/>
                <a:uLnTx/>
                <a:uFillTx/>
                <a:latin typeface="Arial" panose="020B0604020202020204" pitchFamily="34" charset="0"/>
                <a:ea typeface="+mn-ea"/>
                <a:cs typeface="Arial"/>
              </a:endParaRPr>
            </a:p>
          </p:txBody>
        </p:sp>
      </p:grpSp>
    </p:spTree>
    <p:extLst>
      <p:ext uri="{BB962C8B-B14F-4D97-AF65-F5344CB8AC3E}">
        <p14:creationId xmlns:p14="http://schemas.microsoft.com/office/powerpoint/2010/main" val="254557865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0670E-225C-7D5C-BEB7-3D8D15D3ECBD}"/>
              </a:ext>
            </a:extLst>
          </p:cNvPr>
          <p:cNvSpPr>
            <a:spLocks noGrp="1"/>
          </p:cNvSpPr>
          <p:nvPr>
            <p:ph type="title"/>
          </p:nvPr>
        </p:nvSpPr>
        <p:spPr/>
        <p:txBody>
          <a:bodyPr/>
          <a:lstStyle/>
          <a:p>
            <a:r>
              <a:rPr lang="fr-FR"/>
              <a:t>Conclusion d’aujourd’hui</a:t>
            </a:r>
          </a:p>
        </p:txBody>
      </p:sp>
    </p:spTree>
    <p:extLst>
      <p:ext uri="{BB962C8B-B14F-4D97-AF65-F5344CB8AC3E}">
        <p14:creationId xmlns:p14="http://schemas.microsoft.com/office/powerpoint/2010/main" val="31626132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4F02D-3F7C-973D-D4F5-A3B9E61CDA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F1BFAE-9888-7808-4223-A0F3D3523168}"/>
              </a:ext>
            </a:extLst>
          </p:cNvPr>
          <p:cNvSpPr>
            <a:spLocks noGrp="1"/>
          </p:cNvSpPr>
          <p:nvPr>
            <p:ph type="title"/>
          </p:nvPr>
        </p:nvSpPr>
        <p:spPr>
          <a:xfrm>
            <a:off x="566599" y="995363"/>
            <a:ext cx="3700601" cy="2282808"/>
          </a:xfrm>
        </p:spPr>
        <p:txBody>
          <a:bodyPr/>
          <a:lstStyle/>
          <a:p>
            <a:br>
              <a:rPr lang="fr-FR" dirty="0">
                <a:latin typeface="Arial"/>
                <a:cs typeface="Arial"/>
              </a:rPr>
            </a:br>
            <a:r>
              <a:rPr lang="fr-FR" dirty="0">
                <a:latin typeface="Arial"/>
                <a:cs typeface="Arial"/>
              </a:rPr>
              <a:t>Objectifs d’apprentissage de l’atelier</a:t>
            </a:r>
          </a:p>
        </p:txBody>
      </p:sp>
      <p:sp>
        <p:nvSpPr>
          <p:cNvPr id="4" name="Content Placeholder 3">
            <a:extLst>
              <a:ext uri="{FF2B5EF4-FFF2-40B4-BE49-F238E27FC236}">
                <a16:creationId xmlns:a16="http://schemas.microsoft.com/office/drawing/2014/main" id="{CDD3417A-0507-EC35-BD5A-9F521547761E}"/>
              </a:ext>
            </a:extLst>
          </p:cNvPr>
          <p:cNvSpPr>
            <a:spLocks noGrp="1"/>
          </p:cNvSpPr>
          <p:nvPr>
            <p:ph idx="1"/>
          </p:nvPr>
        </p:nvSpPr>
        <p:spPr>
          <a:xfrm>
            <a:off x="4835951" y="1264837"/>
            <a:ext cx="6748816" cy="5469710"/>
          </a:xfrm>
        </p:spPr>
        <p:txBody>
          <a:bodyPr vert="horz" lIns="91440" tIns="45720" rIns="91440" bIns="45720" rtlCol="0" anchor="t">
            <a:noAutofit/>
          </a:bodyPr>
          <a:lstStyle/>
          <a:p>
            <a:pPr marL="342900" indent="-342900">
              <a:lnSpc>
                <a:spcPct val="113999"/>
              </a:lnSpc>
            </a:pPr>
            <a:r>
              <a:rPr lang="fr-FR" sz="1750" b="1" dirty="0">
                <a:latin typeface="Arial"/>
                <a:cs typeface="Arial"/>
              </a:rPr>
              <a:t>comprendre les revues des premières actions et l’approche d’amélioration des performances de l’approche 7-1-7</a:t>
            </a:r>
            <a:r>
              <a:rPr lang="fr-FR" sz="1750" dirty="0">
                <a:latin typeface="Arial"/>
                <a:cs typeface="Arial"/>
              </a:rPr>
              <a:t> pour la détection des épidémies, la notification et la réponse ;</a:t>
            </a:r>
          </a:p>
          <a:p>
            <a:pPr marL="342900" indent="-342900">
              <a:lnSpc>
                <a:spcPct val="113999"/>
              </a:lnSpc>
            </a:pPr>
            <a:r>
              <a:rPr lang="fr-FR" sz="1750" dirty="0">
                <a:latin typeface="Arial"/>
                <a:cs typeface="Arial"/>
              </a:rPr>
              <a:t>expliquer comment l’approche 7-1-7 favorise </a:t>
            </a:r>
            <a:r>
              <a:rPr lang="fr-FR" sz="1750" b="1" dirty="0">
                <a:latin typeface="Arial"/>
                <a:cs typeface="Arial"/>
              </a:rPr>
              <a:t>l’amélioration des performances</a:t>
            </a:r>
            <a:r>
              <a:rPr lang="fr-FR" sz="1750" dirty="0">
                <a:latin typeface="Arial"/>
                <a:cs typeface="Arial"/>
              </a:rPr>
              <a:t> des systèmes de détection des épidémies ;</a:t>
            </a:r>
          </a:p>
          <a:p>
            <a:pPr marL="342900" indent="-342900">
              <a:lnSpc>
                <a:spcPct val="113999"/>
              </a:lnSpc>
            </a:pPr>
            <a:r>
              <a:rPr lang="fr-FR" sz="1750" b="1" dirty="0">
                <a:latin typeface="Arial"/>
                <a:cs typeface="Arial"/>
              </a:rPr>
              <a:t>cerner les opportunités et les défis</a:t>
            </a:r>
            <a:r>
              <a:rPr lang="fr-FR" sz="1750" dirty="0">
                <a:latin typeface="Arial"/>
                <a:cs typeface="Arial"/>
              </a:rPr>
              <a:t> de soutenir la sensibilisation, l’adoption et l’utilisation de l’approche 7-1-7 dans votre travail ;</a:t>
            </a:r>
          </a:p>
          <a:p>
            <a:pPr marL="342900" indent="-342900">
              <a:lnSpc>
                <a:spcPct val="113999"/>
              </a:lnSpc>
            </a:pPr>
            <a:r>
              <a:rPr lang="fr-FR" sz="1750" b="1" dirty="0">
                <a:latin typeface="Arial"/>
                <a:cs typeface="Arial"/>
              </a:rPr>
              <a:t>appliquer les principales étapes et les meilleures pratiques</a:t>
            </a:r>
            <a:r>
              <a:rPr lang="fr-FR" sz="1750" dirty="0">
                <a:latin typeface="Arial"/>
                <a:cs typeface="Arial"/>
              </a:rPr>
              <a:t> pour soutenir l’adoption et l’utilisation de l’approche 7-1-7 dans tous les programmes et contextes ;</a:t>
            </a:r>
          </a:p>
          <a:p>
            <a:pPr marL="342900" indent="-342900">
              <a:lnSpc>
                <a:spcPct val="113999"/>
              </a:lnSpc>
            </a:pPr>
            <a:r>
              <a:rPr lang="fr-FR" sz="1750" b="1" dirty="0">
                <a:latin typeface="Arial"/>
                <a:cs typeface="Arial"/>
              </a:rPr>
              <a:t>élaborer un plan </a:t>
            </a:r>
            <a:r>
              <a:rPr lang="fr-FR" sz="1750" dirty="0">
                <a:latin typeface="Arial"/>
                <a:cs typeface="Arial"/>
              </a:rPr>
              <a:t>pour l’adoption et l’utilisation régulière de la cible 7-1-7 dans votre pays ou administration.</a:t>
            </a:r>
          </a:p>
          <a:p>
            <a:pPr marL="0" indent="0">
              <a:lnSpc>
                <a:spcPct val="113999"/>
              </a:lnSpc>
              <a:buNone/>
            </a:pPr>
            <a:endParaRPr lang="en-US" sz="1750" dirty="0">
              <a:latin typeface="Arial"/>
              <a:cs typeface="Arial"/>
            </a:endParaRPr>
          </a:p>
          <a:p>
            <a:pPr marL="342900" indent="-342900">
              <a:lnSpc>
                <a:spcPct val="113999"/>
              </a:lnSpc>
            </a:pPr>
            <a:endParaRPr lang="en-US" sz="1750" dirty="0">
              <a:highlight>
                <a:srgbClr val="FFFF00"/>
              </a:highlight>
              <a:latin typeface="Arial"/>
            </a:endParaRPr>
          </a:p>
        </p:txBody>
      </p:sp>
      <p:sp>
        <p:nvSpPr>
          <p:cNvPr id="5" name="Text Placeholder 4">
            <a:extLst>
              <a:ext uri="{FF2B5EF4-FFF2-40B4-BE49-F238E27FC236}">
                <a16:creationId xmlns:a16="http://schemas.microsoft.com/office/drawing/2014/main" id="{D29FB2DD-7A65-30F3-2EEE-51B067CE383B}"/>
              </a:ext>
            </a:extLst>
          </p:cNvPr>
          <p:cNvSpPr>
            <a:spLocks noGrp="1"/>
          </p:cNvSpPr>
          <p:nvPr>
            <p:ph type="body" sz="half" idx="10"/>
          </p:nvPr>
        </p:nvSpPr>
        <p:spPr>
          <a:xfrm>
            <a:off x="4835951" y="728584"/>
            <a:ext cx="6693029" cy="400639"/>
          </a:xfrm>
        </p:spPr>
        <p:txBody>
          <a:bodyPr vert="horz" lIns="91440" tIns="45720" rIns="91440" bIns="45720" rtlCol="0" anchor="t">
            <a:noAutofit/>
          </a:bodyPr>
          <a:lstStyle/>
          <a:p>
            <a:r>
              <a:rPr lang="fr-FR">
                <a:latin typeface="Arial"/>
                <a:cs typeface="Arial"/>
              </a:rPr>
              <a:t>À la fin de la formation, vous pourrez :</a:t>
            </a:r>
          </a:p>
        </p:txBody>
      </p:sp>
    </p:spTree>
    <p:extLst>
      <p:ext uri="{BB962C8B-B14F-4D97-AF65-F5344CB8AC3E}">
        <p14:creationId xmlns:p14="http://schemas.microsoft.com/office/powerpoint/2010/main" val="21276806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8D4F0-110A-86B7-978C-D4ABFE55D362}"/>
              </a:ext>
            </a:extLst>
          </p:cNvPr>
          <p:cNvSpPr>
            <a:spLocks noGrp="1"/>
          </p:cNvSpPr>
          <p:nvPr>
            <p:ph type="title"/>
          </p:nvPr>
        </p:nvSpPr>
        <p:spPr>
          <a:xfrm>
            <a:off x="422220" y="401053"/>
            <a:ext cx="3467083" cy="630286"/>
          </a:xfrm>
        </p:spPr>
        <p:txBody>
          <a:bodyPr/>
          <a:lstStyle/>
          <a:p>
            <a:r>
              <a:rPr lang="fr-FR">
                <a:latin typeface="Arial"/>
                <a:cs typeface="Arial"/>
              </a:rPr>
              <a:t>Nos ressources</a:t>
            </a:r>
          </a:p>
        </p:txBody>
      </p:sp>
      <p:sp>
        <p:nvSpPr>
          <p:cNvPr id="5" name="Content Placeholder 4">
            <a:extLst>
              <a:ext uri="{FF2B5EF4-FFF2-40B4-BE49-F238E27FC236}">
                <a16:creationId xmlns:a16="http://schemas.microsoft.com/office/drawing/2014/main" id="{E45B53E3-1695-9D84-A8D0-1124D49D8DD3}"/>
              </a:ext>
            </a:extLst>
          </p:cNvPr>
          <p:cNvSpPr>
            <a:spLocks noGrp="1"/>
          </p:cNvSpPr>
          <p:nvPr>
            <p:ph type="body" sz="half" idx="2"/>
          </p:nvPr>
        </p:nvSpPr>
        <p:spPr>
          <a:xfrm>
            <a:off x="422220" y="1574644"/>
            <a:ext cx="3895780" cy="4882303"/>
          </a:xfrm>
        </p:spPr>
        <p:txBody>
          <a:bodyPr vert="horz" lIns="91440" tIns="45720" rIns="91440" bIns="45720" rtlCol="0" anchor="t">
            <a:normAutofit/>
          </a:bodyPr>
          <a:lstStyle/>
          <a:p>
            <a:pPr>
              <a:lnSpc>
                <a:spcPct val="110000"/>
              </a:lnSpc>
            </a:pPr>
            <a:r>
              <a:rPr lang="fr-FR" sz="1800" dirty="0"/>
              <a:t>Nos </a:t>
            </a:r>
            <a:r>
              <a:rPr lang="fr-FR" sz="1800" b="1" dirty="0"/>
              <a:t>ressources pour soutenir la mise en œuvre sont disponibles à l’adresse</a:t>
            </a:r>
            <a:br>
              <a:rPr lang="fr-FR" sz="1800" b="1" dirty="0"/>
            </a:br>
            <a:r>
              <a:rPr lang="fr-FR" sz="1800" b="0" dirty="0">
                <a:solidFill>
                  <a:srgbClr val="39B142"/>
                </a:solidFill>
                <a:hlinkClick r:id="rId3">
                  <a:extLst>
                    <a:ext uri="{A12FA001-AC4F-418D-AE19-62706E023703}">
                      <ahyp:hlinkClr xmlns:ahyp="http://schemas.microsoft.com/office/drawing/2018/hyperlinkcolor" val="tx"/>
                    </a:ext>
                  </a:extLst>
                </a:hlinkClick>
              </a:rPr>
              <a:t>717alliance.org</a:t>
            </a:r>
            <a:r>
              <a:rPr lang="fr-FR" sz="1800" b="1" dirty="0"/>
              <a:t>.</a:t>
            </a:r>
          </a:p>
          <a:p>
            <a:pPr>
              <a:lnSpc>
                <a:spcPct val="110000"/>
              </a:lnSpc>
            </a:pPr>
            <a:endParaRPr lang="en-US" sz="1800" dirty="0">
              <a:solidFill>
                <a:srgbClr val="39B142"/>
              </a:solidFill>
            </a:endParaRPr>
          </a:p>
          <a:p>
            <a:pPr>
              <a:lnSpc>
                <a:spcPct val="110000"/>
              </a:lnSpc>
            </a:pPr>
            <a:r>
              <a:rPr lang="fr-FR" sz="1800" b="1" dirty="0"/>
              <a:t>Liens rapides :</a:t>
            </a:r>
          </a:p>
          <a:p>
            <a:pPr>
              <a:lnSpc>
                <a:spcPct val="110000"/>
              </a:lnSpc>
            </a:pPr>
            <a:r>
              <a:rPr lang="fr-FR" sz="1600" b="0" dirty="0">
                <a:solidFill>
                  <a:srgbClr val="39B142"/>
                </a:solidFill>
                <a:latin typeface="Arial"/>
                <a:cs typeface="Arial"/>
                <a:hlinkClick r:id="rId4">
                  <a:extLst>
                    <a:ext uri="{A12FA001-AC4F-418D-AE19-62706E023703}">
                      <ahyp:hlinkClr xmlns:ahyp="http://schemas.microsoft.com/office/drawing/2018/hyperlinkcolor" val="tx"/>
                    </a:ext>
                  </a:extLst>
                </a:hlinkClick>
              </a:rPr>
              <a:t>Se lancer ici (en anglais)</a:t>
            </a:r>
          </a:p>
          <a:p>
            <a:pPr>
              <a:lnSpc>
                <a:spcPct val="110000"/>
              </a:lnSpc>
            </a:pPr>
            <a:r>
              <a:rPr lang="fr-FR" sz="1600" b="0" dirty="0">
                <a:solidFill>
                  <a:srgbClr val="39B142"/>
                </a:solidFill>
                <a:latin typeface="Arial"/>
                <a:cs typeface="Arial"/>
                <a:hlinkClick r:id="rId5">
                  <a:extLst>
                    <a:ext uri="{A12FA001-AC4F-418D-AE19-62706E023703}">
                      <ahyp:hlinkClr xmlns:ahyp="http://schemas.microsoft.com/office/drawing/2018/hyperlinkcolor" val="tx"/>
                    </a:ext>
                  </a:extLst>
                </a:hlinkClick>
              </a:rPr>
              <a:t>Kit d’outils numérique de la cible 7-1-7</a:t>
            </a:r>
            <a:r>
              <a:rPr lang="fr-FR" sz="1600" b="0" dirty="0">
                <a:solidFill>
                  <a:srgbClr val="39B142"/>
                </a:solidFill>
                <a:latin typeface="Arial"/>
                <a:cs typeface="Arial"/>
              </a:rPr>
              <a:t> </a:t>
            </a:r>
          </a:p>
          <a:p>
            <a:pPr>
              <a:lnSpc>
                <a:spcPct val="110000"/>
              </a:lnSpc>
            </a:pPr>
            <a:r>
              <a:rPr lang="fr-FR" sz="1600" b="0" dirty="0">
                <a:solidFill>
                  <a:srgbClr val="3CB142"/>
                </a:solidFill>
                <a:latin typeface="Arial"/>
                <a:cs typeface="Arial"/>
                <a:hlinkClick r:id="rId6">
                  <a:extLst>
                    <a:ext uri="{A12FA001-AC4F-418D-AE19-62706E023703}">
                      <ahyp:hlinkClr xmlns:ahyp="http://schemas.microsoft.com/office/drawing/2018/hyperlinkcolor" val="tx"/>
                    </a:ext>
                  </a:extLst>
                </a:hlinkClick>
              </a:rPr>
              <a:t>Documents de plaidoyer pour les décideurs</a:t>
            </a:r>
          </a:p>
          <a:p>
            <a:pPr>
              <a:lnSpc>
                <a:spcPct val="110000"/>
              </a:lnSpc>
            </a:pPr>
            <a:r>
              <a:rPr lang="fr-FR" sz="1600" b="0" dirty="0">
                <a:solidFill>
                  <a:srgbClr val="39B142"/>
                </a:solidFill>
                <a:latin typeface="Arial"/>
                <a:cs typeface="Arial"/>
                <a:hlinkClick r:id="rId7">
                  <a:extLst>
                    <a:ext uri="{A12FA001-AC4F-418D-AE19-62706E023703}">
                      <ahyp:hlinkClr xmlns:ahyp="http://schemas.microsoft.com/office/drawing/2018/hyperlinkcolor" val="tx"/>
                    </a:ext>
                  </a:extLst>
                </a:hlinkClick>
              </a:rPr>
              <a:t>FAQ</a:t>
            </a:r>
          </a:p>
          <a:p>
            <a:pPr marL="457200" indent="-457200">
              <a:lnSpc>
                <a:spcPct val="110000"/>
              </a:lnSpc>
              <a:buFont typeface="Arial" panose="020B0604020202020204" pitchFamily="34" charset="0"/>
              <a:buChar char="•"/>
            </a:pPr>
            <a:endParaRPr lang="en-US" sz="1800" dirty="0"/>
          </a:p>
          <a:p>
            <a:pPr marL="457200" indent="-457200">
              <a:lnSpc>
                <a:spcPct val="110000"/>
              </a:lnSpc>
              <a:buFont typeface="Arial" panose="020B0604020202020204" pitchFamily="34" charset="0"/>
              <a:buChar char="•"/>
            </a:pPr>
            <a:endParaRPr lang="en-US" sz="1800" dirty="0"/>
          </a:p>
        </p:txBody>
      </p:sp>
      <p:pic>
        <p:nvPicPr>
          <p:cNvPr id="10" name="Picture 9" descr="A computer with a blank screen&#10;&#10;Description automatically generated">
            <a:extLst>
              <a:ext uri="{FF2B5EF4-FFF2-40B4-BE49-F238E27FC236}">
                <a16:creationId xmlns:a16="http://schemas.microsoft.com/office/drawing/2014/main" id="{3DD941F6-9AF7-DB8A-D120-0ABB0FDDD3B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51480" y="1352181"/>
            <a:ext cx="7478251" cy="4675407"/>
          </a:xfrm>
          <a:prstGeom prst="rect">
            <a:avLst/>
          </a:prstGeom>
        </p:spPr>
      </p:pic>
      <p:pic>
        <p:nvPicPr>
          <p:cNvPr id="6" name="Picture 5" descr="A screenshot of a computer&#10;&#10;Description automatically generated">
            <a:extLst>
              <a:ext uri="{FF2B5EF4-FFF2-40B4-BE49-F238E27FC236}">
                <a16:creationId xmlns:a16="http://schemas.microsoft.com/office/drawing/2014/main" id="{5364DD88-34A9-BBE1-3538-6FAE5294FF9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r="-208"/>
          <a:stretch/>
        </p:blipFill>
        <p:spPr>
          <a:xfrm>
            <a:off x="5445217" y="1959508"/>
            <a:ext cx="5513728" cy="3546311"/>
          </a:xfrm>
          <a:prstGeom prst="rect">
            <a:avLst/>
          </a:prstGeom>
        </p:spPr>
      </p:pic>
    </p:spTree>
    <p:extLst>
      <p:ext uri="{BB962C8B-B14F-4D97-AF65-F5344CB8AC3E}">
        <p14:creationId xmlns:p14="http://schemas.microsoft.com/office/powerpoint/2010/main" val="22442067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EE903-74F2-A143-CAC4-3E7555EE0E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B0FF58-14BB-8AEC-458D-40DC28643B34}"/>
              </a:ext>
            </a:extLst>
          </p:cNvPr>
          <p:cNvSpPr>
            <a:spLocks noGrp="1"/>
          </p:cNvSpPr>
          <p:nvPr>
            <p:ph type="title"/>
          </p:nvPr>
        </p:nvSpPr>
        <p:spPr/>
        <p:txBody>
          <a:bodyPr/>
          <a:lstStyle/>
          <a:p>
            <a:r>
              <a:rPr lang="fr-FR">
                <a:latin typeface="Arial"/>
                <a:cs typeface="Arial"/>
              </a:rPr>
              <a:t>Prochaines étapes</a:t>
            </a:r>
          </a:p>
        </p:txBody>
      </p:sp>
      <p:sp>
        <p:nvSpPr>
          <p:cNvPr id="4" name="Content Placeholder 3">
            <a:extLst>
              <a:ext uri="{FF2B5EF4-FFF2-40B4-BE49-F238E27FC236}">
                <a16:creationId xmlns:a16="http://schemas.microsoft.com/office/drawing/2014/main" id="{483B8C64-76A2-398C-11F5-38E74FCBDE72}"/>
              </a:ext>
            </a:extLst>
          </p:cNvPr>
          <p:cNvSpPr>
            <a:spLocks noGrp="1"/>
          </p:cNvSpPr>
          <p:nvPr>
            <p:ph idx="1"/>
          </p:nvPr>
        </p:nvSpPr>
        <p:spPr>
          <a:xfrm>
            <a:off x="4835951" y="1366400"/>
            <a:ext cx="6693029" cy="5326145"/>
          </a:xfrm>
        </p:spPr>
        <p:txBody>
          <a:bodyPr vert="horz" lIns="91440" tIns="45720" rIns="91440" bIns="45720" rtlCol="0" anchor="t">
            <a:noAutofit/>
          </a:bodyPr>
          <a:lstStyle/>
          <a:p>
            <a:pPr marL="342900" indent="-342900">
              <a:lnSpc>
                <a:spcPct val="113999"/>
              </a:lnSpc>
            </a:pPr>
            <a:r>
              <a:rPr lang="fr-FR" sz="2400" dirty="0">
                <a:highlight>
                  <a:srgbClr val="FFFF00"/>
                </a:highlight>
                <a:latin typeface="Arial"/>
                <a:cs typeface="Arial"/>
              </a:rPr>
              <a:t>[Énumérer les prochaines étapes pertinentes pour les participants à l’atelier.]</a:t>
            </a:r>
          </a:p>
          <a:p>
            <a:pPr marL="342900" indent="-342900">
              <a:lnSpc>
                <a:spcPct val="113999"/>
              </a:lnSpc>
            </a:pPr>
            <a:r>
              <a:rPr lang="fr-FR" sz="2400" dirty="0">
                <a:highlight>
                  <a:srgbClr val="FFFF00"/>
                </a:highlight>
                <a:latin typeface="Arial"/>
                <a:cs typeface="Arial"/>
              </a:rPr>
              <a:t>[Énumérer les prochaines étapes pour la mise en œuvre de l’approche 7-1-7 dans l’administration/le pays/au sein de différents pays selon le public cible.]</a:t>
            </a:r>
          </a:p>
          <a:p>
            <a:pPr marL="342900" indent="-342900">
              <a:lnSpc>
                <a:spcPct val="113999"/>
              </a:lnSpc>
            </a:pPr>
            <a:r>
              <a:rPr lang="fr-FR" sz="2400" dirty="0">
                <a:highlight>
                  <a:srgbClr val="FFFF00"/>
                </a:highlight>
                <a:latin typeface="Arial"/>
                <a:cs typeface="Arial"/>
              </a:rPr>
              <a:t>[Énumérer toutes les activités/occasions à venir pertinentes pour l’approche 7-1-7 pour les participants.]</a:t>
            </a:r>
          </a:p>
          <a:p>
            <a:pPr marL="342900" indent="-342900">
              <a:lnSpc>
                <a:spcPct val="113999"/>
              </a:lnSpc>
            </a:pPr>
            <a:endParaRPr lang="en-US" sz="600" dirty="0">
              <a:latin typeface="Arial"/>
              <a:cs typeface="Arial"/>
            </a:endParaRPr>
          </a:p>
        </p:txBody>
      </p:sp>
      <p:sp>
        <p:nvSpPr>
          <p:cNvPr id="5" name="Text Placeholder 4">
            <a:extLst>
              <a:ext uri="{FF2B5EF4-FFF2-40B4-BE49-F238E27FC236}">
                <a16:creationId xmlns:a16="http://schemas.microsoft.com/office/drawing/2014/main" id="{1BCB8DEE-2E26-997A-D75F-2CD71ED1FC0D}"/>
              </a:ext>
            </a:extLst>
          </p:cNvPr>
          <p:cNvSpPr>
            <a:spLocks noGrp="1"/>
          </p:cNvSpPr>
          <p:nvPr>
            <p:ph type="body" sz="half" idx="10"/>
          </p:nvPr>
        </p:nvSpPr>
        <p:spPr/>
        <p:txBody>
          <a:bodyPr vert="horz" lIns="91440" tIns="45720" rIns="91440" bIns="45720" rtlCol="0" anchor="t">
            <a:noAutofit/>
          </a:bodyPr>
          <a:lstStyle/>
          <a:p>
            <a:r>
              <a:rPr lang="fr-FR" sz="2600">
                <a:latin typeface="Arial"/>
                <a:cs typeface="Arial"/>
              </a:rPr>
              <a:t>Après cet atelier…</a:t>
            </a:r>
          </a:p>
        </p:txBody>
      </p:sp>
    </p:spTree>
    <p:extLst>
      <p:ext uri="{BB962C8B-B14F-4D97-AF65-F5344CB8AC3E}">
        <p14:creationId xmlns:p14="http://schemas.microsoft.com/office/powerpoint/2010/main" val="569426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ACFAA-E560-06DB-7ED2-DAA3DB86F367}"/>
              </a:ext>
            </a:extLst>
          </p:cNvPr>
          <p:cNvSpPr>
            <a:spLocks noGrp="1"/>
          </p:cNvSpPr>
          <p:nvPr>
            <p:ph type="title"/>
          </p:nvPr>
        </p:nvSpPr>
        <p:spPr>
          <a:xfrm>
            <a:off x="566599" y="1674373"/>
            <a:ext cx="3467083" cy="2282808"/>
          </a:xfrm>
        </p:spPr>
        <p:txBody>
          <a:bodyPr/>
          <a:lstStyle/>
          <a:p>
            <a:br>
              <a:rPr lang="fr-FR">
                <a:latin typeface="Arial"/>
                <a:cs typeface="Arial"/>
              </a:rPr>
            </a:br>
            <a:r>
              <a:rPr lang="fr-FR">
                <a:latin typeface="Arial"/>
                <a:cs typeface="Arial"/>
              </a:rPr>
              <a:t>Objectifs d’apprentissage de l’atelier</a:t>
            </a:r>
          </a:p>
        </p:txBody>
      </p:sp>
      <p:sp>
        <p:nvSpPr>
          <p:cNvPr id="4" name="Content Placeholder 3">
            <a:extLst>
              <a:ext uri="{FF2B5EF4-FFF2-40B4-BE49-F238E27FC236}">
                <a16:creationId xmlns:a16="http://schemas.microsoft.com/office/drawing/2014/main" id="{65A2F0DB-B18D-9869-E1BC-E32C5AAA2B8C}"/>
              </a:ext>
            </a:extLst>
          </p:cNvPr>
          <p:cNvSpPr>
            <a:spLocks noGrp="1"/>
          </p:cNvSpPr>
          <p:nvPr>
            <p:ph idx="1"/>
          </p:nvPr>
        </p:nvSpPr>
        <p:spPr>
          <a:xfrm>
            <a:off x="4835951" y="1227276"/>
            <a:ext cx="6748816" cy="5469710"/>
          </a:xfrm>
        </p:spPr>
        <p:txBody>
          <a:bodyPr vert="horz" lIns="91440" tIns="45720" rIns="91440" bIns="45720" rtlCol="0" anchor="t">
            <a:noAutofit/>
          </a:bodyPr>
          <a:lstStyle/>
          <a:p>
            <a:pPr marL="342900" indent="-342900">
              <a:lnSpc>
                <a:spcPct val="113999"/>
              </a:lnSpc>
            </a:pPr>
            <a:r>
              <a:rPr lang="fr-FR" sz="1800" b="1" dirty="0">
                <a:latin typeface="Arial"/>
                <a:cs typeface="Arial"/>
              </a:rPr>
              <a:t>comprendre la cible 7-1-7, l’approche d’amélioration des performances et les revues des premières actions</a:t>
            </a:r>
            <a:r>
              <a:rPr lang="fr-FR" sz="1800" dirty="0">
                <a:latin typeface="Arial"/>
                <a:cs typeface="Arial"/>
              </a:rPr>
              <a:t> pour la détection des épidémies, la notification et la réponse ;</a:t>
            </a:r>
          </a:p>
          <a:p>
            <a:pPr marL="342900" indent="-342900">
              <a:lnSpc>
                <a:spcPct val="113999"/>
              </a:lnSpc>
            </a:pPr>
            <a:r>
              <a:rPr lang="fr-FR" sz="1800" dirty="0">
                <a:latin typeface="Arial"/>
                <a:cs typeface="Arial"/>
              </a:rPr>
              <a:t>expliquer comment l’approche 7-1-7 favorise </a:t>
            </a:r>
            <a:r>
              <a:rPr lang="fr-FR" sz="1800" b="1" dirty="0">
                <a:latin typeface="Arial"/>
                <a:cs typeface="Arial"/>
              </a:rPr>
              <a:t>l’amélioration des performances</a:t>
            </a:r>
            <a:r>
              <a:rPr lang="fr-FR" sz="1800" dirty="0">
                <a:latin typeface="Arial"/>
                <a:cs typeface="Arial"/>
              </a:rPr>
              <a:t> des systèmes de détection des épidémies ;</a:t>
            </a:r>
          </a:p>
          <a:p>
            <a:pPr marL="342900" indent="-342900">
              <a:lnSpc>
                <a:spcPct val="113999"/>
              </a:lnSpc>
            </a:pPr>
            <a:r>
              <a:rPr lang="fr-FR" sz="1800" b="1">
                <a:latin typeface="Arial"/>
                <a:cs typeface="Arial"/>
              </a:rPr>
              <a:t>cerner les opportunités et les défis</a:t>
            </a:r>
            <a:r>
              <a:rPr lang="fr-FR" sz="1800" dirty="0">
                <a:latin typeface="Arial"/>
                <a:cs typeface="Arial"/>
              </a:rPr>
              <a:t> de soutenir la sensibilisation, l’adoption et l’utilisation de l’approche 7-1-7 dans votre travail ;</a:t>
            </a:r>
          </a:p>
          <a:p>
            <a:pPr marL="342900" indent="-342900">
              <a:lnSpc>
                <a:spcPct val="113999"/>
              </a:lnSpc>
            </a:pPr>
            <a:r>
              <a:rPr lang="fr-FR" sz="1800" b="1" dirty="0">
                <a:latin typeface="Arial"/>
                <a:cs typeface="Arial"/>
              </a:rPr>
              <a:t>appliquer les principales étapes et les </a:t>
            </a:r>
            <a:r>
              <a:rPr lang="fr-FR" sz="1800" b="1">
                <a:latin typeface="Arial"/>
                <a:cs typeface="Arial"/>
              </a:rPr>
              <a:t>meilleures</a:t>
            </a:r>
            <a:r>
              <a:rPr lang="fr-FR" sz="1800" b="1" dirty="0">
                <a:latin typeface="Arial"/>
                <a:cs typeface="Arial"/>
              </a:rPr>
              <a:t> pratiques</a:t>
            </a:r>
            <a:r>
              <a:rPr lang="fr-FR" sz="1800" dirty="0">
                <a:latin typeface="Arial"/>
                <a:cs typeface="Arial"/>
              </a:rPr>
              <a:t> pour soutenir l’adoption et l’utilisation de l’approche 7-1-7 dans tous les programmes et contextes ;</a:t>
            </a:r>
          </a:p>
          <a:p>
            <a:pPr marL="342900" indent="-342900">
              <a:lnSpc>
                <a:spcPct val="113999"/>
              </a:lnSpc>
            </a:pPr>
            <a:r>
              <a:rPr lang="fr-FR" sz="1800" b="1" dirty="0">
                <a:latin typeface="Arial"/>
                <a:cs typeface="Arial"/>
              </a:rPr>
              <a:t>élaborer un plan </a:t>
            </a:r>
            <a:r>
              <a:rPr lang="fr-FR" sz="1800" dirty="0">
                <a:latin typeface="Arial"/>
                <a:cs typeface="Arial"/>
              </a:rPr>
              <a:t>pour l’adoption et l’utilisation régulière de la cible 7-1-7 dans votre pays ou administration.</a:t>
            </a:r>
          </a:p>
          <a:p>
            <a:pPr marL="0" indent="0">
              <a:lnSpc>
                <a:spcPct val="113999"/>
              </a:lnSpc>
              <a:buNone/>
            </a:pPr>
            <a:endParaRPr lang="en-US" sz="1600" dirty="0">
              <a:latin typeface="Arial"/>
              <a:cs typeface="Arial"/>
            </a:endParaRPr>
          </a:p>
          <a:p>
            <a:pPr marL="342900" indent="-342900">
              <a:lnSpc>
                <a:spcPct val="113999"/>
              </a:lnSpc>
            </a:pPr>
            <a:endParaRPr lang="en-US" sz="1600" dirty="0">
              <a:highlight>
                <a:srgbClr val="FFFF00"/>
              </a:highlight>
              <a:latin typeface="Arial"/>
            </a:endParaRPr>
          </a:p>
        </p:txBody>
      </p:sp>
      <p:sp>
        <p:nvSpPr>
          <p:cNvPr id="5" name="Text Placeholder 4">
            <a:extLst>
              <a:ext uri="{FF2B5EF4-FFF2-40B4-BE49-F238E27FC236}">
                <a16:creationId xmlns:a16="http://schemas.microsoft.com/office/drawing/2014/main" id="{CA5C1804-D09B-88AA-FAED-346D564DBE07}"/>
              </a:ext>
            </a:extLst>
          </p:cNvPr>
          <p:cNvSpPr>
            <a:spLocks noGrp="1"/>
          </p:cNvSpPr>
          <p:nvPr>
            <p:ph type="body" sz="half" idx="10"/>
          </p:nvPr>
        </p:nvSpPr>
        <p:spPr>
          <a:xfrm>
            <a:off x="4835951" y="528463"/>
            <a:ext cx="6693029" cy="400639"/>
          </a:xfrm>
        </p:spPr>
        <p:txBody>
          <a:bodyPr vert="horz" lIns="91440" tIns="45720" rIns="91440" bIns="45720" rtlCol="0" anchor="t">
            <a:noAutofit/>
          </a:bodyPr>
          <a:lstStyle/>
          <a:p>
            <a:r>
              <a:rPr lang="fr-FR">
                <a:latin typeface="Arial"/>
                <a:cs typeface="Arial"/>
              </a:rPr>
              <a:t>À la fin de la formation, vous pourrez :</a:t>
            </a:r>
          </a:p>
        </p:txBody>
      </p:sp>
    </p:spTree>
    <p:extLst>
      <p:ext uri="{BB962C8B-B14F-4D97-AF65-F5344CB8AC3E}">
        <p14:creationId xmlns:p14="http://schemas.microsoft.com/office/powerpoint/2010/main" val="32869165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831D2-4613-730E-71DE-9BF2B38AD9E8}"/>
              </a:ext>
            </a:extLst>
          </p:cNvPr>
          <p:cNvSpPr>
            <a:spLocks noGrp="1"/>
          </p:cNvSpPr>
          <p:nvPr>
            <p:ph type="title"/>
          </p:nvPr>
        </p:nvSpPr>
        <p:spPr/>
        <p:txBody>
          <a:bodyPr/>
          <a:lstStyle/>
          <a:p>
            <a:r>
              <a:rPr lang="fr-FR"/>
              <a:t>Discours de clôture</a:t>
            </a:r>
          </a:p>
        </p:txBody>
      </p:sp>
      <p:sp>
        <p:nvSpPr>
          <p:cNvPr id="3" name="Text Placeholder 2">
            <a:extLst>
              <a:ext uri="{FF2B5EF4-FFF2-40B4-BE49-F238E27FC236}">
                <a16:creationId xmlns:a16="http://schemas.microsoft.com/office/drawing/2014/main" id="{C1E897F5-C715-BB31-B98F-43921F6F1AB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340672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FBA50-3C65-C83A-AE49-18B46BFB18F2}"/>
              </a:ext>
            </a:extLst>
          </p:cNvPr>
          <p:cNvSpPr>
            <a:spLocks noGrp="1"/>
          </p:cNvSpPr>
          <p:nvPr>
            <p:ph type="title"/>
          </p:nvPr>
        </p:nvSpPr>
        <p:spPr>
          <a:xfrm>
            <a:off x="3415481" y="2188724"/>
            <a:ext cx="5361037" cy="2148666"/>
          </a:xfrm>
        </p:spPr>
        <p:txBody>
          <a:bodyPr/>
          <a:lstStyle/>
          <a:p>
            <a:r>
              <a:rPr lang="fr-FR">
                <a:latin typeface="Arial"/>
                <a:cs typeface="Arial"/>
              </a:rPr>
              <a:t>Merci !</a:t>
            </a:r>
          </a:p>
        </p:txBody>
      </p:sp>
    </p:spTree>
    <p:extLst>
      <p:ext uri="{BB962C8B-B14F-4D97-AF65-F5344CB8AC3E}">
        <p14:creationId xmlns:p14="http://schemas.microsoft.com/office/powerpoint/2010/main" val="2726359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202F5C-11A2-80E9-02E3-559078F1547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4410E2F-38C3-1EC3-AD0D-DE081871FB76}"/>
              </a:ext>
            </a:extLst>
          </p:cNvPr>
          <p:cNvSpPr>
            <a:spLocks noGrp="1"/>
          </p:cNvSpPr>
          <p:nvPr>
            <p:ph type="body" sz="half" idx="10"/>
          </p:nvPr>
        </p:nvSpPr>
        <p:spPr>
          <a:xfrm>
            <a:off x="4787105" y="2757673"/>
            <a:ext cx="6898910" cy="1346799"/>
          </a:xfrm>
        </p:spPr>
        <p:txBody>
          <a:bodyPr vert="horz" lIns="91440" tIns="45720" rIns="91440" bIns="45720" rtlCol="0" anchor="t">
            <a:noAutofit/>
          </a:bodyPr>
          <a:lstStyle/>
          <a:p>
            <a:r>
              <a:rPr lang="fr-FR" sz="3700" dirty="0">
                <a:latin typeface="Arial"/>
                <a:cs typeface="Arial"/>
              </a:rPr>
              <a:t>Quel est le principal enseignement que vous avez retenu de la séance d’hier ?</a:t>
            </a:r>
          </a:p>
        </p:txBody>
      </p:sp>
      <p:pic>
        <p:nvPicPr>
          <p:cNvPr id="10" name="Graphic 9">
            <a:extLst>
              <a:ext uri="{FF2B5EF4-FFF2-40B4-BE49-F238E27FC236}">
                <a16:creationId xmlns:a16="http://schemas.microsoft.com/office/drawing/2014/main" id="{2D75AD17-BB9E-72D6-8E9C-2D73BD9463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C4A0F749-C80C-3D8D-B29B-A8EE8EE0EBA7}"/>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fr-FR">
                <a:latin typeface="Arial"/>
                <a:cs typeface="Arial"/>
              </a:rPr>
              <a:t>Discussion</a:t>
            </a:r>
          </a:p>
        </p:txBody>
      </p:sp>
    </p:spTree>
    <p:extLst>
      <p:ext uri="{BB962C8B-B14F-4D97-AF65-F5344CB8AC3E}">
        <p14:creationId xmlns:p14="http://schemas.microsoft.com/office/powerpoint/2010/main" val="1383627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EF62F-83B1-AC8E-B030-6F9643B3BF0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679C194-8C26-296E-1EFE-4DBC9C27BE0D}"/>
              </a:ext>
            </a:extLst>
          </p:cNvPr>
          <p:cNvSpPr>
            <a:spLocks noGrp="1"/>
          </p:cNvSpPr>
          <p:nvPr>
            <p:ph type="body" sz="half" idx="10"/>
          </p:nvPr>
        </p:nvSpPr>
        <p:spPr>
          <a:xfrm>
            <a:off x="4787105" y="2757673"/>
            <a:ext cx="6693029" cy="1346799"/>
          </a:xfrm>
        </p:spPr>
        <p:txBody>
          <a:bodyPr vert="horz" lIns="91440" tIns="45720" rIns="91440" bIns="45720" rtlCol="0" anchor="t">
            <a:noAutofit/>
          </a:bodyPr>
          <a:lstStyle/>
          <a:p>
            <a:r>
              <a:rPr lang="fr-FR" sz="3800" dirty="0">
                <a:latin typeface="Arial"/>
                <a:cs typeface="Arial"/>
              </a:rPr>
              <a:t>Quels sont, selon vous, les principaux enseignements de l’atelier ?</a:t>
            </a:r>
          </a:p>
        </p:txBody>
      </p:sp>
      <p:pic>
        <p:nvPicPr>
          <p:cNvPr id="10" name="Graphic 9">
            <a:extLst>
              <a:ext uri="{FF2B5EF4-FFF2-40B4-BE49-F238E27FC236}">
                <a16:creationId xmlns:a16="http://schemas.microsoft.com/office/drawing/2014/main" id="{5D10D2ED-222F-BD3E-AA30-397747E70C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2817" y="2232208"/>
            <a:ext cx="928659" cy="917898"/>
          </a:xfrm>
          <a:prstGeom prst="rect">
            <a:avLst/>
          </a:prstGeom>
        </p:spPr>
      </p:pic>
      <p:sp>
        <p:nvSpPr>
          <p:cNvPr id="13" name="Title 1">
            <a:extLst>
              <a:ext uri="{FF2B5EF4-FFF2-40B4-BE49-F238E27FC236}">
                <a16:creationId xmlns:a16="http://schemas.microsoft.com/office/drawing/2014/main" id="{B7154AB8-F68E-78F6-98E8-DB2F3DDA4C9F}"/>
              </a:ext>
            </a:extLst>
          </p:cNvPr>
          <p:cNvSpPr txBox="1">
            <a:spLocks/>
          </p:cNvSpPr>
          <p:nvPr/>
        </p:nvSpPr>
        <p:spPr>
          <a:xfrm>
            <a:off x="505985" y="1548808"/>
            <a:ext cx="3467083" cy="2282808"/>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200" b="1" i="0" kern="1200">
                <a:solidFill>
                  <a:srgbClr val="3BB042"/>
                </a:solidFill>
                <a:latin typeface="Arial" panose="020B0604020202020204" pitchFamily="34" charset="0"/>
                <a:ea typeface="+mj-ea"/>
                <a:cs typeface="+mj-cs"/>
              </a:defRPr>
            </a:lvl1pPr>
          </a:lstStyle>
          <a:p>
            <a:pPr algn="ctr"/>
            <a:r>
              <a:rPr lang="fr-FR">
                <a:latin typeface="Arial"/>
                <a:cs typeface="Arial"/>
              </a:rPr>
              <a:t>Discussion</a:t>
            </a:r>
          </a:p>
        </p:txBody>
      </p:sp>
    </p:spTree>
    <p:extLst>
      <p:ext uri="{BB962C8B-B14F-4D97-AF65-F5344CB8AC3E}">
        <p14:creationId xmlns:p14="http://schemas.microsoft.com/office/powerpoint/2010/main" val="344325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B40F84-174A-74FB-AF23-81F1397F1F1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29AF8F9-7B71-7FA1-718C-AD9A2C00B8EE}"/>
              </a:ext>
            </a:extLst>
          </p:cNvPr>
          <p:cNvSpPr txBox="1"/>
          <p:nvPr/>
        </p:nvSpPr>
        <p:spPr>
          <a:xfrm>
            <a:off x="451924" y="1729434"/>
            <a:ext cx="5710536"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3000" b="1" dirty="0">
                <a:solidFill>
                  <a:schemeClr val="tx2"/>
                </a:solidFill>
                <a:latin typeface="Arial"/>
                <a:cs typeface="Arial"/>
              </a:rPr>
              <a:t>Nous apprendrons grâce à…</a:t>
            </a:r>
          </a:p>
        </p:txBody>
      </p:sp>
      <p:pic>
        <p:nvPicPr>
          <p:cNvPr id="8" name="Graphic 7" descr="Cheers outline">
            <a:extLst>
              <a:ext uri="{FF2B5EF4-FFF2-40B4-BE49-F238E27FC236}">
                <a16:creationId xmlns:a16="http://schemas.microsoft.com/office/drawing/2014/main" id="{B7E1DF7F-9D29-F317-4E95-E07E3A9DBB1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52591" y="2556427"/>
            <a:ext cx="1828801" cy="1825038"/>
          </a:xfrm>
          <a:prstGeom prst="rect">
            <a:avLst/>
          </a:prstGeom>
        </p:spPr>
      </p:pic>
      <p:pic>
        <p:nvPicPr>
          <p:cNvPr id="12" name="Graphic 11" descr="Teacher outline">
            <a:extLst>
              <a:ext uri="{FF2B5EF4-FFF2-40B4-BE49-F238E27FC236}">
                <a16:creationId xmlns:a16="http://schemas.microsoft.com/office/drawing/2014/main" id="{7E7FC8F8-06A2-71F5-6FFC-47A020C4A9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41038" y="2555308"/>
            <a:ext cx="1828801" cy="1825038"/>
          </a:xfrm>
          <a:prstGeom prst="rect">
            <a:avLst/>
          </a:prstGeom>
        </p:spPr>
      </p:pic>
      <p:pic>
        <p:nvPicPr>
          <p:cNvPr id="16" name="Graphic 15" descr="Customer review outline">
            <a:extLst>
              <a:ext uri="{FF2B5EF4-FFF2-40B4-BE49-F238E27FC236}">
                <a16:creationId xmlns:a16="http://schemas.microsoft.com/office/drawing/2014/main" id="{B4051D49-9A52-EBD8-3F0C-F15B0DAEEAF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604745" y="2556427"/>
            <a:ext cx="1828801" cy="1825038"/>
          </a:xfrm>
          <a:prstGeom prst="rect">
            <a:avLst/>
          </a:prstGeom>
        </p:spPr>
      </p:pic>
      <p:pic>
        <p:nvPicPr>
          <p:cNvPr id="18" name="Graphic 17" descr="Questions outline">
            <a:extLst>
              <a:ext uri="{FF2B5EF4-FFF2-40B4-BE49-F238E27FC236}">
                <a16:creationId xmlns:a16="http://schemas.microsoft.com/office/drawing/2014/main" id="{4789E3FF-7F6F-6199-A755-F5279C24DC2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8829784" y="2556427"/>
            <a:ext cx="1828801" cy="1825038"/>
          </a:xfrm>
          <a:prstGeom prst="rect">
            <a:avLst/>
          </a:prstGeom>
        </p:spPr>
      </p:pic>
      <p:sp>
        <p:nvSpPr>
          <p:cNvPr id="19" name="Title 3">
            <a:extLst>
              <a:ext uri="{FF2B5EF4-FFF2-40B4-BE49-F238E27FC236}">
                <a16:creationId xmlns:a16="http://schemas.microsoft.com/office/drawing/2014/main" id="{7047DFA1-E5F8-2AE3-6925-A5EE8D83C0C7}"/>
              </a:ext>
            </a:extLst>
          </p:cNvPr>
          <p:cNvSpPr>
            <a:spLocks noGrp="1"/>
          </p:cNvSpPr>
          <p:nvPr>
            <p:ph type="title"/>
          </p:nvPr>
        </p:nvSpPr>
        <p:spPr>
          <a:xfrm>
            <a:off x="255102" y="365126"/>
            <a:ext cx="11424279" cy="740650"/>
          </a:xfrm>
        </p:spPr>
        <p:txBody>
          <a:bodyPr>
            <a:noAutofit/>
          </a:bodyPr>
          <a:lstStyle/>
          <a:p>
            <a:r>
              <a:rPr lang="fr-FR" sz="3600">
                <a:latin typeface="Arial"/>
                <a:cs typeface="Arial"/>
              </a:rPr>
              <a:t>Un atelier interactif et participatif</a:t>
            </a:r>
            <a:br>
              <a:rPr lang="fr-FR" sz="3600">
                <a:latin typeface="Arial"/>
                <a:cs typeface="Arial"/>
              </a:rPr>
            </a:br>
            <a:endParaRPr lang="fr-FR" sz="3600">
              <a:latin typeface="Arial"/>
              <a:cs typeface="Arial"/>
            </a:endParaRPr>
          </a:p>
        </p:txBody>
      </p:sp>
      <p:sp>
        <p:nvSpPr>
          <p:cNvPr id="22" name="TextBox 21">
            <a:extLst>
              <a:ext uri="{FF2B5EF4-FFF2-40B4-BE49-F238E27FC236}">
                <a16:creationId xmlns:a16="http://schemas.microsoft.com/office/drawing/2014/main" id="{71562AB4-BB0A-443E-DF33-BD702A37BF18}"/>
              </a:ext>
            </a:extLst>
          </p:cNvPr>
          <p:cNvSpPr txBox="1"/>
          <p:nvPr/>
        </p:nvSpPr>
        <p:spPr>
          <a:xfrm>
            <a:off x="1552143" y="4391491"/>
            <a:ext cx="1816524" cy="769441"/>
          </a:xfrm>
          <a:prstGeom prst="rect">
            <a:avLst/>
          </a:prstGeom>
          <a:noFill/>
        </p:spPr>
        <p:txBody>
          <a:bodyPr wrap="none" rtlCol="0">
            <a:spAutoFit/>
          </a:bodyPr>
          <a:lstStyle/>
          <a:p>
            <a:pPr algn="ctr"/>
            <a:r>
              <a:rPr lang="fr-FR" sz="2200" dirty="0">
                <a:latin typeface="Arial" panose="020B0604020202020204" pitchFamily="34" charset="0"/>
                <a:cs typeface="Arial" panose="020B0604020202020204" pitchFamily="34" charset="0"/>
              </a:rPr>
              <a:t>des activités </a:t>
            </a:r>
          </a:p>
          <a:p>
            <a:pPr algn="ctr"/>
            <a:r>
              <a:rPr lang="fr-FR" sz="2200" dirty="0">
                <a:latin typeface="Arial" panose="020B0604020202020204" pitchFamily="34" charset="0"/>
                <a:cs typeface="Arial" panose="020B0604020202020204" pitchFamily="34" charset="0"/>
              </a:rPr>
              <a:t>pratiques</a:t>
            </a:r>
          </a:p>
        </p:txBody>
      </p:sp>
      <p:sp>
        <p:nvSpPr>
          <p:cNvPr id="23" name="TextBox 22">
            <a:extLst>
              <a:ext uri="{FF2B5EF4-FFF2-40B4-BE49-F238E27FC236}">
                <a16:creationId xmlns:a16="http://schemas.microsoft.com/office/drawing/2014/main" id="{9328D7B5-194F-55E3-F28F-328DC2B5E39D}"/>
              </a:ext>
            </a:extLst>
          </p:cNvPr>
          <p:cNvSpPr txBox="1"/>
          <p:nvPr/>
        </p:nvSpPr>
        <p:spPr>
          <a:xfrm>
            <a:off x="4017938" y="4447316"/>
            <a:ext cx="1880643" cy="769441"/>
          </a:xfrm>
          <a:prstGeom prst="rect">
            <a:avLst/>
          </a:prstGeom>
          <a:noFill/>
        </p:spPr>
        <p:txBody>
          <a:bodyPr wrap="none" rtlCol="0">
            <a:spAutoFit/>
          </a:bodyPr>
          <a:lstStyle/>
          <a:p>
            <a:pPr algn="ctr"/>
            <a:r>
              <a:rPr lang="fr-FR" sz="2200" dirty="0">
                <a:latin typeface="Arial" panose="020B0604020202020204" pitchFamily="34" charset="0"/>
                <a:cs typeface="Arial" panose="020B0604020202020204" pitchFamily="34" charset="0"/>
              </a:rPr>
              <a:t>de courtes </a:t>
            </a:r>
            <a:br>
              <a:rPr lang="fr-FR" sz="2200" dirty="0">
                <a:latin typeface="Arial" panose="020B0604020202020204" pitchFamily="34" charset="0"/>
                <a:cs typeface="Arial" panose="020B0604020202020204" pitchFamily="34" charset="0"/>
              </a:rPr>
            </a:br>
            <a:r>
              <a:rPr lang="fr-FR" sz="2200" dirty="0">
                <a:latin typeface="Arial" panose="020B0604020202020204" pitchFamily="34" charset="0"/>
                <a:cs typeface="Arial" panose="020B0604020202020204" pitchFamily="34" charset="0"/>
              </a:rPr>
              <a:t>présentations</a:t>
            </a:r>
          </a:p>
        </p:txBody>
      </p:sp>
      <p:sp>
        <p:nvSpPr>
          <p:cNvPr id="24" name="TextBox 23">
            <a:extLst>
              <a:ext uri="{FF2B5EF4-FFF2-40B4-BE49-F238E27FC236}">
                <a16:creationId xmlns:a16="http://schemas.microsoft.com/office/drawing/2014/main" id="{867E2B5C-74C1-50BD-533E-9B65CB05A8ED}"/>
              </a:ext>
            </a:extLst>
          </p:cNvPr>
          <p:cNvSpPr txBox="1"/>
          <p:nvPr/>
        </p:nvSpPr>
        <p:spPr>
          <a:xfrm>
            <a:off x="6394094" y="4447316"/>
            <a:ext cx="2255746" cy="769441"/>
          </a:xfrm>
          <a:prstGeom prst="rect">
            <a:avLst/>
          </a:prstGeom>
          <a:noFill/>
        </p:spPr>
        <p:txBody>
          <a:bodyPr wrap="none" rtlCol="0">
            <a:spAutoFit/>
          </a:bodyPr>
          <a:lstStyle/>
          <a:p>
            <a:pPr algn="ctr"/>
            <a:r>
              <a:rPr lang="fr-FR" sz="2200" dirty="0">
                <a:latin typeface="Arial" panose="020B0604020202020204" pitchFamily="34" charset="0"/>
                <a:cs typeface="Arial" panose="020B0604020202020204" pitchFamily="34" charset="0"/>
              </a:rPr>
              <a:t>des discussions </a:t>
            </a:r>
            <a:br>
              <a:rPr lang="fr-FR" sz="2200" dirty="0">
                <a:latin typeface="Arial" panose="020B0604020202020204" pitchFamily="34" charset="0"/>
                <a:cs typeface="Arial" panose="020B0604020202020204" pitchFamily="34" charset="0"/>
              </a:rPr>
            </a:br>
            <a:r>
              <a:rPr lang="fr-FR" sz="2200" dirty="0">
                <a:latin typeface="Arial" panose="020B0604020202020204" pitchFamily="34" charset="0"/>
                <a:cs typeface="Arial" panose="020B0604020202020204" pitchFamily="34" charset="0"/>
              </a:rPr>
              <a:t>de groupe</a:t>
            </a:r>
          </a:p>
        </p:txBody>
      </p:sp>
      <p:sp>
        <p:nvSpPr>
          <p:cNvPr id="25" name="TextBox 24">
            <a:extLst>
              <a:ext uri="{FF2B5EF4-FFF2-40B4-BE49-F238E27FC236}">
                <a16:creationId xmlns:a16="http://schemas.microsoft.com/office/drawing/2014/main" id="{EF26C9C1-2005-2664-7DFF-8127C71952AF}"/>
              </a:ext>
            </a:extLst>
          </p:cNvPr>
          <p:cNvSpPr txBox="1"/>
          <p:nvPr/>
        </p:nvSpPr>
        <p:spPr>
          <a:xfrm>
            <a:off x="8696970" y="4385178"/>
            <a:ext cx="2650084" cy="769441"/>
          </a:xfrm>
          <a:prstGeom prst="rect">
            <a:avLst/>
          </a:prstGeom>
          <a:noFill/>
        </p:spPr>
        <p:txBody>
          <a:bodyPr wrap="none" rtlCol="0">
            <a:spAutoFit/>
          </a:bodyPr>
          <a:lstStyle/>
          <a:p>
            <a:pPr algn="ctr"/>
            <a:r>
              <a:rPr lang="fr-FR" sz="2200" dirty="0">
                <a:latin typeface="Arial" panose="020B0604020202020204" pitchFamily="34" charset="0"/>
                <a:cs typeface="Arial" panose="020B0604020202020204" pitchFamily="34" charset="0"/>
              </a:rPr>
              <a:t>des séances de </a:t>
            </a:r>
            <a:br>
              <a:rPr lang="fr-FR" sz="2200" dirty="0">
                <a:latin typeface="Arial" panose="020B0604020202020204" pitchFamily="34" charset="0"/>
                <a:cs typeface="Arial" panose="020B0604020202020204" pitchFamily="34" charset="0"/>
              </a:rPr>
            </a:br>
            <a:r>
              <a:rPr lang="fr-FR" sz="2200" dirty="0">
                <a:latin typeface="Arial" panose="020B0604020202020204" pitchFamily="34" charset="0"/>
                <a:cs typeface="Arial" panose="020B0604020202020204" pitchFamily="34" charset="0"/>
              </a:rPr>
              <a:t>questions-réponses</a:t>
            </a:r>
          </a:p>
        </p:txBody>
      </p:sp>
    </p:spTree>
    <p:extLst>
      <p:ext uri="{BB962C8B-B14F-4D97-AF65-F5344CB8AC3E}">
        <p14:creationId xmlns:p14="http://schemas.microsoft.com/office/powerpoint/2010/main" val="1456028842"/>
      </p:ext>
    </p:extLst>
  </p:cSld>
  <p:clrMapOvr>
    <a:masterClrMapping/>
  </p:clrMapOvr>
</p:sld>
</file>

<file path=ppt/theme/theme1.xml><?xml version="1.0" encoding="utf-8"?>
<a:theme xmlns:a="http://schemas.openxmlformats.org/drawingml/2006/main" name="717 Alliance 2">
  <a:themeElements>
    <a:clrScheme name="Custom 8">
      <a:dk1>
        <a:srgbClr val="384D56"/>
      </a:dk1>
      <a:lt1>
        <a:srgbClr val="FFFFFF"/>
      </a:lt1>
      <a:dk2>
        <a:srgbClr val="618393"/>
      </a:dk2>
      <a:lt2>
        <a:srgbClr val="EDF3F7"/>
      </a:lt2>
      <a:accent1>
        <a:srgbClr val="3BB041"/>
      </a:accent1>
      <a:accent2>
        <a:srgbClr val="CF2E2E"/>
      </a:accent2>
      <a:accent3>
        <a:srgbClr val="FCB900"/>
      </a:accent3>
      <a:accent4>
        <a:srgbClr val="ABB8C3"/>
      </a:accent4>
      <a:accent5>
        <a:srgbClr val="9E1E61"/>
      </a:accent5>
      <a:accent6>
        <a:srgbClr val="9B51E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dirty="0"/>
        </a:defPPr>
      </a:lstStyle>
    </a:txDef>
  </a:objectDefaults>
  <a:extraClrSchemeLst/>
  <a:extLst>
    <a:ext uri="{05A4C25C-085E-4340-85A3-A5531E510DB2}">
      <thm15:themeFamily xmlns:thm15="http://schemas.microsoft.com/office/thememl/2012/main" name="717 Alliance 2" id="{5CD86E0D-B647-1743-ABD3-4309D260961D}" vid="{51DD4CE6-BF4A-6B43-B7C4-F7722CCFE05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a299543-0ab4-429f-8927-bf8e8716a0c2">
      <Terms xmlns="http://schemas.microsoft.com/office/infopath/2007/PartnerControls"/>
    </lcf76f155ced4ddcb4097134ff3c332f>
    <TaxCatchAll xmlns="d27c8f07-e503-4122-80c5-e52ee84151d4" xsi:nil="true"/>
    <SharedWithUsers xmlns="d27c8f07-e503-4122-80c5-e52ee84151d4">
      <UserInfo>
        <DisplayName>Shefali Oza</DisplayName>
        <AccountId>727</AccountId>
        <AccountType/>
      </UserInfo>
      <UserInfo>
        <DisplayName>Mohammed Lamorde</DisplayName>
        <AccountId>1199</AccountId>
        <AccountType/>
      </UserInfo>
      <UserInfo>
        <DisplayName>Tyler Porth</DisplayName>
        <AccountId>1102</AccountId>
        <AccountType/>
      </UserInfo>
      <UserInfo>
        <DisplayName>Kaylee Errecaborde</DisplayName>
        <AccountId>1231</AccountId>
        <AccountType/>
      </UserInfo>
      <UserInfo>
        <DisplayName>Aaron Bochner</DisplayName>
        <AccountId>220</AccountId>
        <AccountType/>
      </UserInfo>
      <UserInfo>
        <DisplayName>Andrew Gall</DisplayName>
        <AccountId>265</AccountId>
        <AccountType/>
      </UserInfo>
    </SharedWithUsers>
    <TranslatedLang xmlns="ca299543-0ab4-429f-8927-bf8e8716a0c2" xsi:nil="true"/>
    <Comments xmlns="ca299543-0ab4-429f-8927-bf8e8716a0c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3B71C273E20C4095B634201CDD2539" ma:contentTypeVersion="22" ma:contentTypeDescription="Create a new document." ma:contentTypeScope="" ma:versionID="9e916c3be39e4be1ca62e2f83b1b78b5">
  <xsd:schema xmlns:xsd="http://www.w3.org/2001/XMLSchema" xmlns:xs="http://www.w3.org/2001/XMLSchema" xmlns:p="http://schemas.microsoft.com/office/2006/metadata/properties" xmlns:ns2="ca299543-0ab4-429f-8927-bf8e8716a0c2" xmlns:ns3="d27c8f07-e503-4122-80c5-e52ee84151d4" targetNamespace="http://schemas.microsoft.com/office/2006/metadata/properties" ma:root="true" ma:fieldsID="7327617a51c55606d7a086da18093d21" ns2:_="" ns3:_="">
    <xsd:import namespace="ca299543-0ab4-429f-8927-bf8e8716a0c2"/>
    <xsd:import namespace="d27c8f07-e503-4122-80c5-e52ee84151d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CR" minOccurs="0"/>
                <xsd:element ref="ns2:Comments" minOccurs="0"/>
                <xsd:element ref="ns2:MediaServiceObjectDetectorVersions" minOccurs="0"/>
                <xsd:element ref="ns2:MediaServiceSearchProperties" minOccurs="0"/>
                <xsd:element ref="ns2:TranslatedLang"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299543-0ab4-429f-8927-bf8e8716a0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52f55c54-333a-4ed3-a999-6f0836af511a" ma:termSetId="09814cd3-568e-fe90-9814-8d621ff8fb84" ma:anchorId="fba54fb3-c3e1-fe81-a776-ca4b69148c4d" ma:open="true" ma:isKeyword="false">
      <xsd:complexType>
        <xsd:sequence>
          <xsd:element ref="pc:Terms" minOccurs="0" maxOccurs="1"/>
        </xsd:sequence>
      </xsd:complexType>
    </xsd:element>
    <xsd:element name="MediaServiceOCR" ma:index="23" nillable="true" ma:displayName="Extracted Text" ma:internalName="MediaServiceOCR" ma:readOnly="true">
      <xsd:simpleType>
        <xsd:restriction base="dms:Note">
          <xsd:maxLength value="255"/>
        </xsd:restriction>
      </xsd:simpleType>
    </xsd:element>
    <xsd:element name="Comments" ma:index="24" nillable="true" ma:displayName="Comments" ma:format="Dropdown" ma:internalName="Comments">
      <xsd:simpleType>
        <xsd:restriction base="dms:Text">
          <xsd:maxLength value="255"/>
        </xsd:restriction>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TranslatedLang" ma:index="27" nillable="true" ma:displayName="Translated Language" ma:internalName="TranslatedLang">
      <xsd:simpleType>
        <xsd:restriction base="dms:Text"/>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27c8f07-e503-4122-80c5-e52ee84151d4"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94d5955-93c2-4535-8179-a5e838035f88}" ma:internalName="TaxCatchAll" ma:showField="CatchAllData" ma:web="d27c8f07-e503-4122-80c5-e52ee84151d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DDFDC1-8E7F-4A35-9AC8-0F2F57A42E56}">
  <ds:schemaRefs>
    <ds:schemaRef ds:uri="http://schemas.microsoft.com/sharepoint/v3/contenttype/forms"/>
  </ds:schemaRefs>
</ds:datastoreItem>
</file>

<file path=customXml/itemProps2.xml><?xml version="1.0" encoding="utf-8"?>
<ds:datastoreItem xmlns:ds="http://schemas.openxmlformats.org/officeDocument/2006/customXml" ds:itemID="{F71F4A09-1546-4EDA-A191-DAA6C9960091}">
  <ds:schemaRefs>
    <ds:schemaRef ds:uri="http://purl.org/dc/elements/1.1/"/>
    <ds:schemaRef ds:uri="http://purl.org/dc/terms/"/>
    <ds:schemaRef ds:uri="http://purl.org/dc/dcmitype/"/>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d27c8f07-e503-4122-80c5-e52ee84151d4"/>
    <ds:schemaRef ds:uri="ca299543-0ab4-429f-8927-bf8e8716a0c2"/>
  </ds:schemaRefs>
</ds:datastoreItem>
</file>

<file path=customXml/itemProps3.xml><?xml version="1.0" encoding="utf-8"?>
<ds:datastoreItem xmlns:ds="http://schemas.openxmlformats.org/officeDocument/2006/customXml" ds:itemID="{4F6CF3E3-8D0C-4BFA-BDD5-71C039F69A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299543-0ab4-429f-8927-bf8e8716a0c2"/>
    <ds:schemaRef ds:uri="d27c8f07-e503-4122-80c5-e52ee84151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717 Alliance 2</Template>
  <TotalTime>54</TotalTime>
  <Words>13983</Words>
  <Application>Microsoft Macintosh PowerPoint</Application>
  <PresentationFormat>Widescreen</PresentationFormat>
  <Paragraphs>982</Paragraphs>
  <Slides>61</Slides>
  <Notes>61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Aptos</vt:lpstr>
      <vt:lpstr>Arial</vt:lpstr>
      <vt:lpstr>Calibri</vt:lpstr>
      <vt:lpstr>InterVariable</vt:lpstr>
      <vt:lpstr>Quattrocento Sans</vt:lpstr>
      <vt:lpstr>717 Alliance 2</vt:lpstr>
      <vt:lpstr>PowerPoint Presentation</vt:lpstr>
      <vt:lpstr>Informations sur l’organisation pratique</vt:lpstr>
      <vt:lpstr>Brise-glace</vt:lpstr>
      <vt:lpstr>Brise-glace</vt:lpstr>
      <vt:lpstr>Aperçu de la série de formations techniques à l’approche 7-1-7</vt:lpstr>
      <vt:lpstr> Objectifs d’apprentissage de l’atelier</vt:lpstr>
      <vt:lpstr>PowerPoint Presentation</vt:lpstr>
      <vt:lpstr>PowerPoint Presentation</vt:lpstr>
      <vt:lpstr>Un atelier interactif et participatif </vt:lpstr>
      <vt:lpstr>PowerPoint Presentation</vt:lpstr>
      <vt:lpstr>Faisons le point </vt:lpstr>
      <vt:lpstr>Étude des questions de l’espace « Faisons le point »</vt:lpstr>
      <vt:lpstr>Jeu récapitulatif</vt:lpstr>
      <vt:lpstr>Jeu récapitulatif</vt:lpstr>
      <vt:lpstr>Le cycle de vie de l’approche 7-1-7</vt:lpstr>
      <vt:lpstr>PowerPoint Presentation</vt:lpstr>
      <vt:lpstr>L’approche 7-1-7 peut être adoptée de manière systématique et flexible.</vt:lpstr>
      <vt:lpstr>Planifier l’adoption et l’utilisation de l’approche 7-1-7</vt:lpstr>
      <vt:lpstr>PowerPoint Presentation</vt:lpstr>
      <vt:lpstr>PowerPoint Presentation</vt:lpstr>
      <vt:lpstr>PowerPoint Presentation</vt:lpstr>
      <vt:lpstr>Compte rendu + discussion</vt:lpstr>
      <vt:lpstr>Déjeuner  </vt:lpstr>
      <vt:lpstr>Brise-glace</vt:lpstr>
      <vt:lpstr>Faisons le point </vt:lpstr>
      <vt:lpstr>PowerPoint Presentation</vt:lpstr>
      <vt:lpstr>Meilleurs pratiques </vt:lpstr>
      <vt:lpstr>Défis courants</vt:lpstr>
      <vt:lpstr>Défis courants</vt:lpstr>
      <vt:lpstr>Défis courants</vt:lpstr>
      <vt:lpstr>Reformuler la présentation de l’approche 7-1-7</vt:lpstr>
      <vt:lpstr>Supports pour la reformulation de l’approche 7-1-7</vt:lpstr>
      <vt:lpstr>La cible 7-1-7</vt:lpstr>
      <vt:lpstr>Reformulation sur la cible 7-1-7</vt:lpstr>
      <vt:lpstr> Indicateurs de promptitude et jalons de la cible 7-1-7  </vt:lpstr>
      <vt:lpstr>Discuter en trio de la cible 7-1-7</vt:lpstr>
      <vt:lpstr>Discuter en plénière de la cible 7-1-7</vt:lpstr>
      <vt:lpstr>Principes fondamentaux de l’approche 7-1-7</vt:lpstr>
      <vt:lpstr>Reformulation des principes fondamentaux de l’approche 7-1-7</vt:lpstr>
      <vt:lpstr>Principes fondamentaux </vt:lpstr>
      <vt:lpstr>Discussion en trio sur les principes fondamentaux de l’approche 7-1-7</vt:lpstr>
      <vt:lpstr>Discussion en plénière sur les principes fondamentaux de l’approche 7-1-7</vt:lpstr>
      <vt:lpstr>Utilisation de l’approche 7-1-7</vt:lpstr>
      <vt:lpstr>Reformulation de l’utilisation de l’approche 7-1-7</vt:lpstr>
      <vt:lpstr>Principales étapes de l’utilisation de la cible 7-1-7 </vt:lpstr>
      <vt:lpstr>Discuter en trio de l’utilisation de l’approche 7-1-7</vt:lpstr>
      <vt:lpstr>Discuter en plénière de l’utilisation de l’approche 7-1-7</vt:lpstr>
      <vt:lpstr>Adoption de l’approche 7-1-7</vt:lpstr>
      <vt:lpstr>Reformulation de l’adoption de l’approche 7-1-7</vt:lpstr>
      <vt:lpstr>Principales étapes de l’adoption de l’approche 7-1-7</vt:lpstr>
      <vt:lpstr>Discuter en trio de l’adoption de l’approche 7-1-7</vt:lpstr>
      <vt:lpstr>Discuter en plénière de l’adoption de l’approche 7-1-7</vt:lpstr>
      <vt:lpstr>Pause de 15 minutes</vt:lpstr>
      <vt:lpstr>Discussion en petit groupe</vt:lpstr>
      <vt:lpstr>Discussion : l’approche 7-1-7 dans votre travail</vt:lpstr>
      <vt:lpstr>Conclusion d’aujourd’hui</vt:lpstr>
      <vt:lpstr> Objectifs d’apprentissage de l’atelier</vt:lpstr>
      <vt:lpstr>Nos ressources</vt:lpstr>
      <vt:lpstr>Prochaines étapes</vt:lpstr>
      <vt:lpstr>Discours de clôture</vt:lpstr>
      <vt:lpstr>Merci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the “7-1-7” approach</dc:title>
  <dc:creator>Hani Mahmoud</dc:creator>
  <cp:lastModifiedBy>Marie Deveaux</cp:lastModifiedBy>
  <cp:revision>143</cp:revision>
  <dcterms:created xsi:type="dcterms:W3CDTF">2023-01-09T02:59:24Z</dcterms:created>
  <dcterms:modified xsi:type="dcterms:W3CDTF">2025-11-14T16:03:22Z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2023-01-12T20:15:26Z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762de5b4-45da-4234-a5e1-ee3e978f8a57</vt:lpwstr>
  </property>
  <property fmtid="{D5CDD505-2E9C-101B-9397-08002B2CF9AE}" pid="7" name="MSIP_Label_defa4170-0d19-0005-0004-bc88714345d2_ActionId">
    <vt:lpwstr>4948c2f2-1728-49f6-8390-cf0ba65a21f2</vt:lpwstr>
  </property>
  <property fmtid="{D5CDD505-2E9C-101B-9397-08002B2CF9AE}" pid="8" name="MSIP_Label_defa4170-0d19-0005-0004-bc88714345d2_ContentBits">
    <vt:lpwstr>0</vt:lpwstr>
  </property>
  <property fmtid="{D5CDD505-2E9C-101B-9397-08002B2CF9AE}" pid="9" name="ContentTypeId">
    <vt:lpwstr>0x010100173B71C273E20C4095B634201CDD2539</vt:lpwstr>
  </property>
  <property fmtid="{D5CDD505-2E9C-101B-9397-08002B2CF9AE}" pid="10" name="MediaServiceImageTags">
    <vt:lpwstr/>
  </property>
  <property fmtid="{D5CDD505-2E9C-101B-9397-08002B2CF9AE}" pid="11" name="MSIP_Label_defa4170-0d19-0005-0004-bc88714345d2_Tag">
    <vt:lpwstr>10, 3, 0, 2</vt:lpwstr>
  </property>
  <property fmtid="{D5CDD505-2E9C-101B-9397-08002B2CF9AE}" pid="12" name="_dlc_DocIdItemGuid">
    <vt:lpwstr>5aba5f52-990f-4947-a2e4-11343224e973</vt:lpwstr>
  </property>
</Properties>
</file>